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37"/>
  </p:notesMasterIdLst>
  <p:handoutMasterIdLst>
    <p:handoutMasterId r:id="rId38"/>
  </p:handoutMasterIdLst>
  <p:sldIdLst>
    <p:sldId id="306" r:id="rId6"/>
    <p:sldId id="259" r:id="rId7"/>
    <p:sldId id="285" r:id="rId8"/>
    <p:sldId id="286" r:id="rId9"/>
    <p:sldId id="260" r:id="rId10"/>
    <p:sldId id="333" r:id="rId11"/>
    <p:sldId id="299" r:id="rId12"/>
    <p:sldId id="311" r:id="rId13"/>
    <p:sldId id="335" r:id="rId14"/>
    <p:sldId id="331" r:id="rId15"/>
    <p:sldId id="332" r:id="rId16"/>
    <p:sldId id="287" r:id="rId17"/>
    <p:sldId id="288" r:id="rId18"/>
    <p:sldId id="292" r:id="rId19"/>
    <p:sldId id="338" r:id="rId20"/>
    <p:sldId id="319" r:id="rId21"/>
    <p:sldId id="334" r:id="rId22"/>
    <p:sldId id="336" r:id="rId23"/>
    <p:sldId id="313" r:id="rId24"/>
    <p:sldId id="314" r:id="rId25"/>
    <p:sldId id="315" r:id="rId26"/>
    <p:sldId id="317" r:id="rId27"/>
    <p:sldId id="316" r:id="rId28"/>
    <p:sldId id="318" r:id="rId29"/>
    <p:sldId id="322" r:id="rId30"/>
    <p:sldId id="323" r:id="rId31"/>
    <p:sldId id="324" r:id="rId32"/>
    <p:sldId id="325" r:id="rId33"/>
    <p:sldId id="326" r:id="rId34"/>
    <p:sldId id="321" r:id="rId35"/>
    <p:sldId id="305" r:id="rId36"/>
  </p:sldIdLst>
  <p:sldSz cx="9144000" cy="6858000" type="screen4x3"/>
  <p:notesSz cx="7086600" cy="102108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 CE" pitchFamily="34" charset="-18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 CE" pitchFamily="34" charset="-18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 CE" pitchFamily="34" charset="-18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 CE" pitchFamily="34" charset="-18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 CE" pitchFamily="34" charset="-18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 CE" pitchFamily="34" charset="-18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 CE" pitchFamily="34" charset="-18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 CE" pitchFamily="34" charset="-18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 CE" pitchFamily="34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9" userDrawn="1">
          <p15:clr>
            <a:srgbClr val="A4A3A4"/>
          </p15:clr>
        </p15:guide>
        <p15:guide id="2" pos="52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D44B"/>
    <a:srgbClr val="FF6600"/>
    <a:srgbClr val="0000FF"/>
    <a:srgbClr val="F2F2F2"/>
    <a:srgbClr val="FFCC00"/>
    <a:srgbClr val="85C226"/>
    <a:srgbClr val="BAE2F8"/>
    <a:srgbClr val="76C5F0"/>
    <a:srgbClr val="007C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247" autoAdjust="0"/>
    <p:restoredTop sz="94667" autoAdjust="0"/>
  </p:normalViewPr>
  <p:slideViewPr>
    <p:cSldViewPr>
      <p:cViewPr varScale="1">
        <p:scale>
          <a:sx n="102" d="100"/>
          <a:sy n="102" d="100"/>
        </p:scale>
        <p:origin x="708" y="114"/>
      </p:cViewPr>
      <p:guideLst>
        <p:guide orient="horz" pos="1389"/>
        <p:guide pos="52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2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0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323035185165701"/>
          <c:y val="4.4420193389972946E-2"/>
          <c:w val="0.53676964814834294"/>
          <c:h val="0.95063195170871684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září 2018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+mn-lt"/>
                      <a:ea typeface="Arial"/>
                      <a:cs typeface="Arial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D64D-4883-AE14-9081587F2EB7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+mn-lt"/>
                      <a:ea typeface="Arial"/>
                      <a:cs typeface="Arial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64D-4883-AE14-9081587F2EB7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Sheet1!$A$2:$A$10</c:f>
              <c:strCache>
                <c:ptCount val="8"/>
                <c:pt idx="0">
                  <c:v>méně než 100</c:v>
                </c:pt>
                <c:pt idx="1">
                  <c:v>101 - 500</c:v>
                </c:pt>
                <c:pt idx="2">
                  <c:v>501 - 1000</c:v>
                </c:pt>
                <c:pt idx="3">
                  <c:v>1001 - 5000</c:v>
                </c:pt>
                <c:pt idx="4">
                  <c:v>5001 - 10 000</c:v>
                </c:pt>
                <c:pt idx="5">
                  <c:v>10 001 - 20 000</c:v>
                </c:pt>
                <c:pt idx="6">
                  <c:v>více než 20 000</c:v>
                </c:pt>
                <c:pt idx="7">
                  <c:v>neví, neodpověděl/a</c:v>
                </c:pt>
              </c:strCache>
            </c:strRef>
          </c:cat>
          <c:val>
            <c:numRef>
              <c:f>Sheet1!$B$2:$B$10</c:f>
              <c:numCache>
                <c:formatCode>###0.0</c:formatCode>
                <c:ptCount val="9"/>
                <c:pt idx="0">
                  <c:v>10.474308300395258</c:v>
                </c:pt>
                <c:pt idx="1">
                  <c:v>14.920948616600793</c:v>
                </c:pt>
                <c:pt idx="2">
                  <c:v>8.8932806324110665</c:v>
                </c:pt>
                <c:pt idx="3">
                  <c:v>14.229249011857709</c:v>
                </c:pt>
                <c:pt idx="4">
                  <c:v>4.8418972332015811</c:v>
                </c:pt>
                <c:pt idx="5">
                  <c:v>1.5810276679841895</c:v>
                </c:pt>
                <c:pt idx="6">
                  <c:v>2.8656126482213442</c:v>
                </c:pt>
                <c:pt idx="7">
                  <c:v>42.193675889328063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4D-4883-AE14-9081587F2EB7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srpen 2015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Sheet1!$A$2:$A$10</c:f>
              <c:strCache>
                <c:ptCount val="8"/>
                <c:pt idx="0">
                  <c:v>méně než 100</c:v>
                </c:pt>
                <c:pt idx="1">
                  <c:v>101 - 500</c:v>
                </c:pt>
                <c:pt idx="2">
                  <c:v>501 - 1000</c:v>
                </c:pt>
                <c:pt idx="3">
                  <c:v>1001 - 5000</c:v>
                </c:pt>
                <c:pt idx="4">
                  <c:v>5001 - 10 000</c:v>
                </c:pt>
                <c:pt idx="5">
                  <c:v>10 001 - 20 000</c:v>
                </c:pt>
                <c:pt idx="6">
                  <c:v>více než 20 000</c:v>
                </c:pt>
                <c:pt idx="7">
                  <c:v>neví, neodpověděl/a</c:v>
                </c:pt>
              </c:strCache>
            </c:strRef>
          </c:cat>
          <c:val>
            <c:numRef>
              <c:f>Sheet1!$C$2:$C$10</c:f>
              <c:numCache>
                <c:formatCode>###0.0</c:formatCode>
                <c:ptCount val="9"/>
                <c:pt idx="0">
                  <c:v>18.26923076923077</c:v>
                </c:pt>
                <c:pt idx="1">
                  <c:v>20.288461538461533</c:v>
                </c:pt>
                <c:pt idx="2">
                  <c:v>12.980769230769234</c:v>
                </c:pt>
                <c:pt idx="3">
                  <c:v>14.230769230769232</c:v>
                </c:pt>
                <c:pt idx="4">
                  <c:v>2.4038461538461537</c:v>
                </c:pt>
                <c:pt idx="5">
                  <c:v>1.7307692307692306</c:v>
                </c:pt>
                <c:pt idx="6">
                  <c:v>0.96153846153846168</c:v>
                </c:pt>
                <c:pt idx="7">
                  <c:v>29.134615384615387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4D-4883-AE14-9081587F2EB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714865616"/>
        <c:axId val="714864048"/>
      </c:barChart>
      <c:catAx>
        <c:axId val="714865616"/>
        <c:scaling>
          <c:orientation val="maxMin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cs-CZ"/>
          </a:p>
        </c:txPr>
        <c:crossAx val="71486404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714864048"/>
        <c:scaling>
          <c:orientation val="minMax"/>
          <c:max val="60"/>
          <c:min val="0"/>
        </c:scaling>
        <c:delete val="1"/>
        <c:axPos val="b"/>
        <c:numFmt formatCode="###0.0" sourceLinked="1"/>
        <c:majorTickMark val="out"/>
        <c:minorTickMark val="none"/>
        <c:tickLblPos val="none"/>
        <c:crossAx val="714865616"/>
        <c:crosses val="max"/>
        <c:crossBetween val="between"/>
        <c:majorUnit val="10"/>
        <c:min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22981907770501"/>
          <c:y val="0.58997611376513726"/>
          <c:w val="0.19153400225967451"/>
          <c:h val="0.13997346548057971"/>
        </c:manualLayout>
      </c:layout>
      <c:overlay val="0"/>
      <c:txPr>
        <a:bodyPr/>
        <a:lstStyle/>
        <a:p>
          <a:pPr>
            <a:defRPr sz="1000" b="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5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0216216216216222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žena je minálně částečně spoluodpovědná alespoň v 1 situaci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Sheet1!$B$2:$B$28</c:f>
              <c:numCache>
                <c:formatCode>0\ \ \ \ \ \ \ \ </c:formatCode>
                <c:ptCount val="27"/>
                <c:pt idx="0">
                  <c:v>57.509881422920003</c:v>
                </c:pt>
                <c:pt idx="1">
                  <c:v>60.736196319020003</c:v>
                </c:pt>
                <c:pt idx="2">
                  <c:v>54.493307839389999</c:v>
                </c:pt>
                <c:pt idx="3">
                  <c:v>56.321839080460002</c:v>
                </c:pt>
                <c:pt idx="4" formatCode="0\ \↓">
                  <c:v>46.706586826349998</c:v>
                </c:pt>
                <c:pt idx="5">
                  <c:v>57.56097560976</c:v>
                </c:pt>
                <c:pt idx="6">
                  <c:v>55.421686746989998</c:v>
                </c:pt>
                <c:pt idx="7">
                  <c:v>61.635220125789999</c:v>
                </c:pt>
                <c:pt idx="8">
                  <c:v>64.473684210529996</c:v>
                </c:pt>
                <c:pt idx="9">
                  <c:v>69.026548672570001</c:v>
                </c:pt>
                <c:pt idx="10">
                  <c:v>57.54189944134</c:v>
                </c:pt>
                <c:pt idx="11">
                  <c:v>58.959537572249999</c:v>
                </c:pt>
                <c:pt idx="12" formatCode="0\ \↓">
                  <c:v>48.205128205130002</c:v>
                </c:pt>
                <c:pt idx="13">
                  <c:v>43.243243243240002</c:v>
                </c:pt>
                <c:pt idx="14">
                  <c:v>59.813084112150001</c:v>
                </c:pt>
                <c:pt idx="15">
                  <c:v>57.5</c:v>
                </c:pt>
                <c:pt idx="16">
                  <c:v>57.383966244729997</c:v>
                </c:pt>
                <c:pt idx="17">
                  <c:v>62.007168458780001</c:v>
                </c:pt>
                <c:pt idx="18">
                  <c:v>44.186046511630003</c:v>
                </c:pt>
                <c:pt idx="19">
                  <c:v>55</c:v>
                </c:pt>
                <c:pt idx="20">
                  <c:v>65.625</c:v>
                </c:pt>
                <c:pt idx="21">
                  <c:v>59.292035398229999</c:v>
                </c:pt>
                <c:pt idx="22">
                  <c:v>63.076923076920004</c:v>
                </c:pt>
                <c:pt idx="23">
                  <c:v>60.273972602740002</c:v>
                </c:pt>
                <c:pt idx="24">
                  <c:v>56.818181818180001</c:v>
                </c:pt>
                <c:pt idx="25">
                  <c:v>57.142857142860002</c:v>
                </c:pt>
                <c:pt idx="26">
                  <c:v>54.13105413105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B9-4FE5-A133-0FA33322A6AC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není spoluodpovědná v žádné z uvedených situací</c:v>
                </c:pt>
              </c:strCache>
            </c:strRef>
          </c:tx>
          <c:spPr>
            <a:solidFill>
              <a:srgbClr val="FFCC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Sheet1!$C$2:$C$28</c:f>
              <c:numCache>
                <c:formatCode>0\ \ \ \ \ \ \ \ </c:formatCode>
                <c:ptCount val="27"/>
                <c:pt idx="0">
                  <c:v>42.490118577079997</c:v>
                </c:pt>
                <c:pt idx="1">
                  <c:v>39.263803680979997</c:v>
                </c:pt>
                <c:pt idx="2">
                  <c:v>45.506692160610001</c:v>
                </c:pt>
                <c:pt idx="3">
                  <c:v>43.678160919539998</c:v>
                </c:pt>
                <c:pt idx="4" formatCode="0\ \↑">
                  <c:v>53.293413173650002</c:v>
                </c:pt>
                <c:pt idx="5">
                  <c:v>42.43902439024</c:v>
                </c:pt>
                <c:pt idx="6">
                  <c:v>44.578313253010002</c:v>
                </c:pt>
                <c:pt idx="7">
                  <c:v>38.364779874210001</c:v>
                </c:pt>
                <c:pt idx="8">
                  <c:v>35.526315789469997</c:v>
                </c:pt>
                <c:pt idx="9">
                  <c:v>30.973451327429999</c:v>
                </c:pt>
                <c:pt idx="10">
                  <c:v>42.45810055866</c:v>
                </c:pt>
                <c:pt idx="11">
                  <c:v>41.040462427750001</c:v>
                </c:pt>
                <c:pt idx="12" formatCode="0\ \↑">
                  <c:v>51.794871794869998</c:v>
                </c:pt>
                <c:pt idx="13">
                  <c:v>56.756756756759998</c:v>
                </c:pt>
                <c:pt idx="14">
                  <c:v>40.186915887849999</c:v>
                </c:pt>
                <c:pt idx="15">
                  <c:v>42.5</c:v>
                </c:pt>
                <c:pt idx="16">
                  <c:v>42.616033755270003</c:v>
                </c:pt>
                <c:pt idx="17">
                  <c:v>37.992831541219999</c:v>
                </c:pt>
                <c:pt idx="18">
                  <c:v>55.813953488369997</c:v>
                </c:pt>
                <c:pt idx="19">
                  <c:v>45</c:v>
                </c:pt>
                <c:pt idx="20">
                  <c:v>34.375</c:v>
                </c:pt>
                <c:pt idx="21">
                  <c:v>40.707964601770001</c:v>
                </c:pt>
                <c:pt idx="22">
                  <c:v>36.923076923079996</c:v>
                </c:pt>
                <c:pt idx="23">
                  <c:v>39.726027397259998</c:v>
                </c:pt>
                <c:pt idx="24">
                  <c:v>43.181818181819999</c:v>
                </c:pt>
                <c:pt idx="25">
                  <c:v>42.857142857139998</c:v>
                </c:pt>
                <c:pt idx="26">
                  <c:v>45.86894586895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B9-4FE5-A133-0FA33322A6A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10563912"/>
        <c:axId val="710558816"/>
      </c:barChart>
      <c:catAx>
        <c:axId val="7105639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0558816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710558816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710563912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legend>
      <c:legendPos val="t"/>
      <c:layout>
        <c:manualLayout>
          <c:xMode val="edge"/>
          <c:yMode val="edge"/>
          <c:x val="1.0000961615914378E-2"/>
          <c:y val="0"/>
          <c:w val="0.98459369542127206"/>
          <c:h val="2.6932700019632518E-2"/>
        </c:manualLayout>
      </c:layout>
      <c:overlay val="0"/>
      <c:spPr>
        <a:noFill/>
        <a:ln w="19629">
          <a:noFill/>
        </a:ln>
      </c:spPr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4572258255181291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neznámá osoba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Sheet1!$B$2:$B$34</c:f>
              <c:numCache>
                <c:formatCode>0\ \ \ \ \ \ \ \ </c:formatCode>
                <c:ptCount val="33"/>
                <c:pt idx="0">
                  <c:v>57.509881422920003</c:v>
                </c:pt>
                <c:pt idx="1">
                  <c:v>50</c:v>
                </c:pt>
                <c:pt idx="2">
                  <c:v>54.545454545449999</c:v>
                </c:pt>
                <c:pt idx="3">
                  <c:v>53.98773006135</c:v>
                </c:pt>
                <c:pt idx="4">
                  <c:v>59.765625</c:v>
                </c:pt>
                <c:pt idx="5">
                  <c:v>57.462686567159999</c:v>
                </c:pt>
                <c:pt idx="6">
                  <c:v>69.072164948449995</c:v>
                </c:pt>
                <c:pt idx="7">
                  <c:v>57.471264367819998</c:v>
                </c:pt>
                <c:pt idx="8">
                  <c:v>56.923076923079996</c:v>
                </c:pt>
                <c:pt idx="9">
                  <c:v>55.623100303949997</c:v>
                </c:pt>
                <c:pt idx="10">
                  <c:v>77.777777777780003</c:v>
                </c:pt>
                <c:pt idx="11">
                  <c:v>72.222222222219997</c:v>
                </c:pt>
                <c:pt idx="12">
                  <c:v>59.22330097087</c:v>
                </c:pt>
                <c:pt idx="13">
                  <c:v>56.756756756759998</c:v>
                </c:pt>
                <c:pt idx="14" formatCode="0\ \↓">
                  <c:v>53.166666666669997</c:v>
                </c:pt>
                <c:pt idx="15" formatCode="0\ \↑">
                  <c:v>67.942583732060001</c:v>
                </c:pt>
                <c:pt idx="16">
                  <c:v>50</c:v>
                </c:pt>
                <c:pt idx="17">
                  <c:v>58.064516129029997</c:v>
                </c:pt>
                <c:pt idx="18">
                  <c:v>61.805555555559998</c:v>
                </c:pt>
                <c:pt idx="19">
                  <c:v>53.747323340469997</c:v>
                </c:pt>
                <c:pt idx="20">
                  <c:v>60.733944954130003</c:v>
                </c:pt>
                <c:pt idx="21" formatCode="0\ \↑">
                  <c:v>63.66047745358</c:v>
                </c:pt>
                <c:pt idx="22">
                  <c:v>53.038674033150002</c:v>
                </c:pt>
                <c:pt idx="23">
                  <c:v>57.534246575339999</c:v>
                </c:pt>
                <c:pt idx="24">
                  <c:v>51.063829787229999</c:v>
                </c:pt>
                <c:pt idx="25">
                  <c:v>53.6</c:v>
                </c:pt>
                <c:pt idx="26">
                  <c:v>63.2</c:v>
                </c:pt>
                <c:pt idx="27">
                  <c:v>62.068965517240002</c:v>
                </c:pt>
                <c:pt idx="28">
                  <c:v>65.420560747660005</c:v>
                </c:pt>
                <c:pt idx="29">
                  <c:v>58.156028368789997</c:v>
                </c:pt>
                <c:pt idx="30" formatCode="0\ \↓">
                  <c:v>45.962732919250001</c:v>
                </c:pt>
                <c:pt idx="31">
                  <c:v>59.663865546220002</c:v>
                </c:pt>
                <c:pt idx="32">
                  <c:v>56.779661016950001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87-4BEB-B8FF-4DC75BD96086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známá osoba mimo  manželství, partnerství</c:v>
                </c:pt>
              </c:strCache>
            </c:strRef>
          </c:tx>
          <c:spPr>
            <a:solidFill>
              <a:srgbClr val="FFCC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Sheet1!$C$2:$C$34</c:f>
              <c:numCache>
                <c:formatCode>0\ \ \ \ \ \ \ \ </c:formatCode>
                <c:ptCount val="33"/>
                <c:pt idx="0">
                  <c:v>42.490118577079997</c:v>
                </c:pt>
                <c:pt idx="1">
                  <c:v>50</c:v>
                </c:pt>
                <c:pt idx="2">
                  <c:v>45.454545454550001</c:v>
                </c:pt>
                <c:pt idx="3">
                  <c:v>46.01226993865</c:v>
                </c:pt>
                <c:pt idx="4">
                  <c:v>40.234375</c:v>
                </c:pt>
                <c:pt idx="5">
                  <c:v>42.537313432840001</c:v>
                </c:pt>
                <c:pt idx="6">
                  <c:v>30.927835051550002</c:v>
                </c:pt>
                <c:pt idx="7">
                  <c:v>42.528735632180002</c:v>
                </c:pt>
                <c:pt idx="8">
                  <c:v>43.076923076920004</c:v>
                </c:pt>
                <c:pt idx="9">
                  <c:v>44.376899696050003</c:v>
                </c:pt>
                <c:pt idx="10">
                  <c:v>22.222222222220001</c:v>
                </c:pt>
                <c:pt idx="11">
                  <c:v>27.777777777779999</c:v>
                </c:pt>
                <c:pt idx="12">
                  <c:v>40.77669902913</c:v>
                </c:pt>
                <c:pt idx="13">
                  <c:v>43.243243243240002</c:v>
                </c:pt>
                <c:pt idx="14" formatCode="0\ \↑">
                  <c:v>46.833333333330003</c:v>
                </c:pt>
                <c:pt idx="15" formatCode="0\ \↓">
                  <c:v>32.057416267939999</c:v>
                </c:pt>
                <c:pt idx="16">
                  <c:v>50</c:v>
                </c:pt>
                <c:pt idx="17">
                  <c:v>41.935483870970003</c:v>
                </c:pt>
                <c:pt idx="18">
                  <c:v>38.194444444440002</c:v>
                </c:pt>
                <c:pt idx="19">
                  <c:v>46.252676659530003</c:v>
                </c:pt>
                <c:pt idx="20">
                  <c:v>39.266055045869997</c:v>
                </c:pt>
                <c:pt idx="21" formatCode="0\ \↓">
                  <c:v>36.33952254642</c:v>
                </c:pt>
                <c:pt idx="22">
                  <c:v>46.961325966849998</c:v>
                </c:pt>
                <c:pt idx="23">
                  <c:v>42.465753424660001</c:v>
                </c:pt>
                <c:pt idx="24">
                  <c:v>48.936170212770001</c:v>
                </c:pt>
                <c:pt idx="25">
                  <c:v>46.4</c:v>
                </c:pt>
                <c:pt idx="26">
                  <c:v>36.799999999999997</c:v>
                </c:pt>
                <c:pt idx="27">
                  <c:v>37.931034482759998</c:v>
                </c:pt>
                <c:pt idx="28">
                  <c:v>34.579439252340002</c:v>
                </c:pt>
                <c:pt idx="29">
                  <c:v>41.843971631210003</c:v>
                </c:pt>
                <c:pt idx="30" formatCode="0\ \↑">
                  <c:v>54.037267080749999</c:v>
                </c:pt>
                <c:pt idx="31">
                  <c:v>40.336134453779998</c:v>
                </c:pt>
                <c:pt idx="32">
                  <c:v>43.220338983049999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87-4BEB-B8FF-4DC75BD9608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10569008"/>
        <c:axId val="710562736"/>
      </c:barChart>
      <c:catAx>
        <c:axId val="7105690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0562736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710562736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710569008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0216216216216222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 spoluodpovědná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Sheet1!$B$2:$B$28</c:f>
              <c:numCache>
                <c:formatCode>0\ \ \ \ \ \ \ \ </c:formatCode>
                <c:ptCount val="27"/>
                <c:pt idx="0">
                  <c:v>9.8814229249010008</c:v>
                </c:pt>
                <c:pt idx="1">
                  <c:v>11.656441717790003</c:v>
                </c:pt>
                <c:pt idx="2">
                  <c:v>8.2217973231359984</c:v>
                </c:pt>
                <c:pt idx="3">
                  <c:v>5.7471264367819987</c:v>
                </c:pt>
                <c:pt idx="4">
                  <c:v>8.9820359281440023</c:v>
                </c:pt>
                <c:pt idx="5">
                  <c:v>11.707317073169998</c:v>
                </c:pt>
                <c:pt idx="6">
                  <c:v>9.0361445783130012</c:v>
                </c:pt>
                <c:pt idx="7">
                  <c:v>6.9182389937110012</c:v>
                </c:pt>
                <c:pt idx="8">
                  <c:v>13.157894736840001</c:v>
                </c:pt>
                <c:pt idx="9">
                  <c:v>7.964601769912</c:v>
                </c:pt>
                <c:pt idx="10">
                  <c:v>13.128491620109999</c:v>
                </c:pt>
                <c:pt idx="11">
                  <c:v>8.0924855491330021</c:v>
                </c:pt>
                <c:pt idx="12">
                  <c:v>8.2051282051280001</c:v>
                </c:pt>
                <c:pt idx="13">
                  <c:v>8.1081081081079986</c:v>
                </c:pt>
                <c:pt idx="14">
                  <c:v>10.280373831779999</c:v>
                </c:pt>
                <c:pt idx="15">
                  <c:v>8</c:v>
                </c:pt>
                <c:pt idx="16">
                  <c:v>9.2827004219409996</c:v>
                </c:pt>
                <c:pt idx="17">
                  <c:v>12.903225806450001</c:v>
                </c:pt>
                <c:pt idx="18">
                  <c:v>0</c:v>
                </c:pt>
                <c:pt idx="19">
                  <c:v>15</c:v>
                </c:pt>
                <c:pt idx="20">
                  <c:v>9.3750000000000018</c:v>
                </c:pt>
                <c:pt idx="21">
                  <c:v>10.61946902655</c:v>
                </c:pt>
                <c:pt idx="22">
                  <c:v>13.07692307692</c:v>
                </c:pt>
                <c:pt idx="23">
                  <c:v>6.1643835616439979</c:v>
                </c:pt>
                <c:pt idx="24">
                  <c:v>7.5757575757579989</c:v>
                </c:pt>
                <c:pt idx="25">
                  <c:v>11.428571428569999</c:v>
                </c:pt>
                <c:pt idx="26">
                  <c:v>10.256410256410001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AB-4CA2-A047-679D78C3533D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je částečně spoluodpovědná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Sheet1!$C$2:$C$28</c:f>
              <c:numCache>
                <c:formatCode>0\ \ \ \ \ \ \ \ </c:formatCode>
                <c:ptCount val="27"/>
                <c:pt idx="0">
                  <c:v>31.916996047430001</c:v>
                </c:pt>
                <c:pt idx="1">
                  <c:v>33.333333333330003</c:v>
                </c:pt>
                <c:pt idx="2">
                  <c:v>30.592734225619996</c:v>
                </c:pt>
                <c:pt idx="3">
                  <c:v>33.333333333330003</c:v>
                </c:pt>
                <c:pt idx="4">
                  <c:v>25.149700598799996</c:v>
                </c:pt>
                <c:pt idx="5">
                  <c:v>28.292682926829997</c:v>
                </c:pt>
                <c:pt idx="6">
                  <c:v>31.325301204819997</c:v>
                </c:pt>
                <c:pt idx="7">
                  <c:v>36.477987421379986</c:v>
                </c:pt>
                <c:pt idx="8">
                  <c:v>36.842105263160001</c:v>
                </c:pt>
                <c:pt idx="9">
                  <c:v>39.823008849560011</c:v>
                </c:pt>
                <c:pt idx="10">
                  <c:v>27.932960893850005</c:v>
                </c:pt>
                <c:pt idx="11">
                  <c:v>34.393063583819995</c:v>
                </c:pt>
                <c:pt idx="12">
                  <c:v>30.25641025641</c:v>
                </c:pt>
                <c:pt idx="13">
                  <c:v>27.027027027030005</c:v>
                </c:pt>
                <c:pt idx="14">
                  <c:v>33.644859813080004</c:v>
                </c:pt>
                <c:pt idx="15">
                  <c:v>32</c:v>
                </c:pt>
                <c:pt idx="16">
                  <c:v>32.067510548520012</c:v>
                </c:pt>
                <c:pt idx="17">
                  <c:v>33.691756272400006</c:v>
                </c:pt>
                <c:pt idx="18">
                  <c:v>27.906976744190001</c:v>
                </c:pt>
                <c:pt idx="19">
                  <c:v>27.5</c:v>
                </c:pt>
                <c:pt idx="20">
                  <c:v>31.25</c:v>
                </c:pt>
                <c:pt idx="21">
                  <c:v>33.628318584070016</c:v>
                </c:pt>
                <c:pt idx="22">
                  <c:v>36.15384615384999</c:v>
                </c:pt>
                <c:pt idx="23">
                  <c:v>39.726027397260005</c:v>
                </c:pt>
                <c:pt idx="24">
                  <c:v>34.848484848480005</c:v>
                </c:pt>
                <c:pt idx="25">
                  <c:v>28.571428571429998</c:v>
                </c:pt>
                <c:pt idx="26">
                  <c:v>26.780626780629994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AB-4CA2-A047-679D78C3533D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spíše není spoluodpovědná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Sheet1!$D$2:$D$28</c:f>
              <c:numCache>
                <c:formatCode>0\ \ \ \ \ \ \ \ </c:formatCode>
                <c:ptCount val="27"/>
                <c:pt idx="0">
                  <c:v>18.873517786559997</c:v>
                </c:pt>
                <c:pt idx="1">
                  <c:v>20.858895705519998</c:v>
                </c:pt>
                <c:pt idx="2">
                  <c:v>17.017208413000002</c:v>
                </c:pt>
                <c:pt idx="3">
                  <c:v>16.091954022990002</c:v>
                </c:pt>
                <c:pt idx="4">
                  <c:v>20.359281437130001</c:v>
                </c:pt>
                <c:pt idx="5">
                  <c:v>19.512195121950004</c:v>
                </c:pt>
                <c:pt idx="6">
                  <c:v>15.06024096386</c:v>
                </c:pt>
                <c:pt idx="7">
                  <c:v>23.270440251569994</c:v>
                </c:pt>
                <c:pt idx="8">
                  <c:v>17.982456140349992</c:v>
                </c:pt>
                <c:pt idx="9">
                  <c:v>22.123893805310001</c:v>
                </c:pt>
                <c:pt idx="10">
                  <c:v>19.5530726257</c:v>
                </c:pt>
                <c:pt idx="11">
                  <c:v>19.653179190749999</c:v>
                </c:pt>
                <c:pt idx="12">
                  <c:v>14.35897435897</c:v>
                </c:pt>
                <c:pt idx="13">
                  <c:v>14.864864864860001</c:v>
                </c:pt>
                <c:pt idx="14">
                  <c:v>19.626168224300002</c:v>
                </c:pt>
                <c:pt idx="15">
                  <c:v>21</c:v>
                </c:pt>
                <c:pt idx="16">
                  <c:v>20.253164556960002</c:v>
                </c:pt>
                <c:pt idx="17">
                  <c:v>17.921146953409991</c:v>
                </c:pt>
                <c:pt idx="18">
                  <c:v>13.953488372090002</c:v>
                </c:pt>
                <c:pt idx="19">
                  <c:v>17.5</c:v>
                </c:pt>
                <c:pt idx="20">
                  <c:v>18.75</c:v>
                </c:pt>
                <c:pt idx="21">
                  <c:v>18.584070796460001</c:v>
                </c:pt>
                <c:pt idx="22">
                  <c:v>13.07692307692</c:v>
                </c:pt>
                <c:pt idx="23">
                  <c:v>19.863013698629995</c:v>
                </c:pt>
                <c:pt idx="24">
                  <c:v>19.696969696970001</c:v>
                </c:pt>
                <c:pt idx="25">
                  <c:v>17.857142857139998</c:v>
                </c:pt>
                <c:pt idx="26">
                  <c:v>20.797720797719997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1AB-4CA2-A047-679D78C3533D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není spoluodpovědná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Sheet1!$E$2:$E$28</c:f>
              <c:numCache>
                <c:formatCode>0\ \↓</c:formatCode>
                <c:ptCount val="27"/>
                <c:pt idx="0" formatCode="0\ \ \ \ \ \ \ \ ">
                  <c:v>36.363636363639998</c:v>
                </c:pt>
                <c:pt idx="1">
                  <c:v>30.061349693249998</c:v>
                </c:pt>
                <c:pt idx="2" formatCode="0\ \↑">
                  <c:v>42.25621414914</c:v>
                </c:pt>
                <c:pt idx="3" formatCode="0\ \ \ \ \ \ \ \ ">
                  <c:v>42.528735632180016</c:v>
                </c:pt>
                <c:pt idx="4" formatCode="0\ \ \ \ \ \ \ \ ">
                  <c:v>41.916167664669992</c:v>
                </c:pt>
                <c:pt idx="5" formatCode="0\ \ \ \ \ \ \ \ ">
                  <c:v>38.048780487799995</c:v>
                </c:pt>
                <c:pt idx="6" formatCode="0\ \ \ \ \ \ \ \ ">
                  <c:v>39.759036144580008</c:v>
                </c:pt>
                <c:pt idx="7" formatCode="0\ \ \ \ \ \ \ \ ">
                  <c:v>30.817610062890004</c:v>
                </c:pt>
                <c:pt idx="8" formatCode="0\ \ \ \ \ \ \ \ ">
                  <c:v>29.824561403510003</c:v>
                </c:pt>
                <c:pt idx="9" formatCode="0\ \ \ \ \ \ \ \ ">
                  <c:v>26.548672566369994</c:v>
                </c:pt>
                <c:pt idx="10" formatCode="0\ \ \ \ \ \ \ \ ">
                  <c:v>36.033519553070001</c:v>
                </c:pt>
                <c:pt idx="11" formatCode="0\ \ \ \ \ \ \ \ ">
                  <c:v>35.838150289020007</c:v>
                </c:pt>
                <c:pt idx="12" formatCode="0\ \ \ \ \ \ \ \ ">
                  <c:v>43.589743589739989</c:v>
                </c:pt>
                <c:pt idx="13" formatCode="0\ \ \ \ \ \ \ \ ">
                  <c:v>44.594594594590006</c:v>
                </c:pt>
                <c:pt idx="14" formatCode="0\ \ \ \ \ \ \ \ ">
                  <c:v>36.448598130840011</c:v>
                </c:pt>
                <c:pt idx="15" formatCode="0\ \ \ \ \ \ \ \ ">
                  <c:v>36</c:v>
                </c:pt>
                <c:pt idx="16" formatCode="0\ \ \ \ \ \ \ \ ">
                  <c:v>35.443037974679996</c:v>
                </c:pt>
                <c:pt idx="17" formatCode="0\ \ \ \ \ \ \ \ ">
                  <c:v>32.258064516130005</c:v>
                </c:pt>
                <c:pt idx="18" formatCode="0\ \ \ \ \ \ \ \ ">
                  <c:v>53.488372093020004</c:v>
                </c:pt>
                <c:pt idx="19" formatCode="0\ \ \ \ \ \ \ \ ">
                  <c:v>37.5</c:v>
                </c:pt>
                <c:pt idx="20" formatCode="0\ \ \ \ \ \ \ \ ">
                  <c:v>37.5</c:v>
                </c:pt>
                <c:pt idx="21" formatCode="0\ \ \ \ \ \ \ \ ">
                  <c:v>36.283185840710011</c:v>
                </c:pt>
                <c:pt idx="22" formatCode="0\ \ \ \ \ \ \ \ ">
                  <c:v>36.923076923080011</c:v>
                </c:pt>
                <c:pt idx="23" formatCode="0\ \ \ \ \ \ \ \ ">
                  <c:v>32.876712328770012</c:v>
                </c:pt>
                <c:pt idx="24" formatCode="0\ \ \ \ \ \ \ \ ">
                  <c:v>36.363636363639998</c:v>
                </c:pt>
                <c:pt idx="25" formatCode="0\ \ \ \ \ \ \ \ ">
                  <c:v>41.42857142857001</c:v>
                </c:pt>
                <c:pt idx="26" formatCode="0\ \ \ \ \ \ \ \ ">
                  <c:v>35.612535612540007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AB-4CA2-A047-679D78C3533D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r">
                  <a:defRPr sz="800" b="0">
                    <a:latin typeface="+mn-lt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Sheet1!$F$2:$F$28</c:f>
              <c:numCache>
                <c:formatCode>0\ \ \ \ \ \ \ \ </c:formatCode>
                <c:ptCount val="27"/>
                <c:pt idx="0">
                  <c:v>2.9644268774700002</c:v>
                </c:pt>
                <c:pt idx="1">
                  <c:v>4.089979550102</c:v>
                </c:pt>
                <c:pt idx="2">
                  <c:v>1.9120458891010002</c:v>
                </c:pt>
                <c:pt idx="3">
                  <c:v>2.2988505747129997</c:v>
                </c:pt>
                <c:pt idx="4">
                  <c:v>3.592814371257</c:v>
                </c:pt>
                <c:pt idx="5">
                  <c:v>2.4390243902439996</c:v>
                </c:pt>
                <c:pt idx="6">
                  <c:v>4.8192771084340009</c:v>
                </c:pt>
                <c:pt idx="7">
                  <c:v>2.5157232704400001</c:v>
                </c:pt>
                <c:pt idx="8">
                  <c:v>2.1929824561399998</c:v>
                </c:pt>
                <c:pt idx="9">
                  <c:v>3.53982300885</c:v>
                </c:pt>
                <c:pt idx="10">
                  <c:v>3.3519553072629993</c:v>
                </c:pt>
                <c:pt idx="11">
                  <c:v>2.0231213872830005</c:v>
                </c:pt>
                <c:pt idx="12">
                  <c:v>3.5897435897439998</c:v>
                </c:pt>
                <c:pt idx="13">
                  <c:v>5.4054054054050003</c:v>
                </c:pt>
                <c:pt idx="14">
                  <c:v>0</c:v>
                </c:pt>
                <c:pt idx="15">
                  <c:v>3</c:v>
                </c:pt>
                <c:pt idx="16">
                  <c:v>2.9535864978899999</c:v>
                </c:pt>
                <c:pt idx="17">
                  <c:v>3.2258064516130003</c:v>
                </c:pt>
                <c:pt idx="18">
                  <c:v>4.6511627906979998</c:v>
                </c:pt>
                <c:pt idx="19">
                  <c:v>2.5</c:v>
                </c:pt>
                <c:pt idx="20">
                  <c:v>3.125</c:v>
                </c:pt>
                <c:pt idx="21">
                  <c:v>0.88495575221240008</c:v>
                </c:pt>
                <c:pt idx="22">
                  <c:v>0.76923076923080003</c:v>
                </c:pt>
                <c:pt idx="23">
                  <c:v>1.3698630136989998</c:v>
                </c:pt>
                <c:pt idx="24">
                  <c:v>1.5151515151519999</c:v>
                </c:pt>
                <c:pt idx="25">
                  <c:v>0.71428571428570009</c:v>
                </c:pt>
                <c:pt idx="26" formatCode="0\ \↑">
                  <c:v>6.5527065527069981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AB-4CA2-A047-679D78C353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10559208"/>
        <c:axId val="710565480"/>
      </c:barChart>
      <c:catAx>
        <c:axId val="7105592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0565480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710565480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710559208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legend>
      <c:legendPos val="t"/>
      <c:layout>
        <c:manualLayout>
          <c:xMode val="edge"/>
          <c:yMode val="edge"/>
          <c:x val="1.0000961615914378E-2"/>
          <c:y val="0"/>
          <c:w val="0.89999990633611249"/>
          <c:h val="3.9402138328541871E-2"/>
        </c:manualLayout>
      </c:layout>
      <c:overlay val="0"/>
      <c:spPr>
        <a:noFill/>
        <a:ln w="19629">
          <a:noFill/>
        </a:ln>
      </c:spPr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4572258255181291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neznámá osoba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Sheet1!$B$2:$B$34</c:f>
              <c:numCache>
                <c:formatCode>0\ \ \ \ \ \ \ \ </c:formatCode>
                <c:ptCount val="33"/>
                <c:pt idx="0">
                  <c:v>9.8814229249010008</c:v>
                </c:pt>
                <c:pt idx="1">
                  <c:v>9.3750000000000018</c:v>
                </c:pt>
                <c:pt idx="2">
                  <c:v>10.60606060606</c:v>
                </c:pt>
                <c:pt idx="3">
                  <c:v>12.269938650310001</c:v>
                </c:pt>
                <c:pt idx="4">
                  <c:v>6.640625</c:v>
                </c:pt>
                <c:pt idx="5">
                  <c:v>10.447761194029999</c:v>
                </c:pt>
                <c:pt idx="6">
                  <c:v>12.371134020620001</c:v>
                </c:pt>
                <c:pt idx="7">
                  <c:v>8.6206896551720007</c:v>
                </c:pt>
                <c:pt idx="8">
                  <c:v>9.8901098901100006</c:v>
                </c:pt>
                <c:pt idx="9">
                  <c:v>9.1185410334349992</c:v>
                </c:pt>
                <c:pt idx="10">
                  <c:v>16.66666666667</c:v>
                </c:pt>
                <c:pt idx="11">
                  <c:v>19.444444444439991</c:v>
                </c:pt>
                <c:pt idx="12">
                  <c:v>11</c:v>
                </c:pt>
                <c:pt idx="13">
                  <c:v>9</c:v>
                </c:pt>
                <c:pt idx="14">
                  <c:v>10.5</c:v>
                </c:pt>
                <c:pt idx="15">
                  <c:v>8.6124401913880018</c:v>
                </c:pt>
                <c:pt idx="16">
                  <c:v>7.1428571428569994</c:v>
                </c:pt>
                <c:pt idx="17">
                  <c:v>9.6774193548390013</c:v>
                </c:pt>
                <c:pt idx="18">
                  <c:v>9.7222222222219994</c:v>
                </c:pt>
                <c:pt idx="19">
                  <c:v>11.134903640259997</c:v>
                </c:pt>
                <c:pt idx="20">
                  <c:v>8.8073394495410007</c:v>
                </c:pt>
                <c:pt idx="21">
                  <c:v>11.405835543770003</c:v>
                </c:pt>
                <c:pt idx="22">
                  <c:v>8.839779005525001</c:v>
                </c:pt>
                <c:pt idx="23">
                  <c:v>9.1324200913240006</c:v>
                </c:pt>
                <c:pt idx="24">
                  <c:v>8.936170212766001</c:v>
                </c:pt>
                <c:pt idx="25">
                  <c:v>12.8</c:v>
                </c:pt>
                <c:pt idx="26">
                  <c:v>15.2</c:v>
                </c:pt>
                <c:pt idx="27">
                  <c:v>8.6206896551720007</c:v>
                </c:pt>
                <c:pt idx="28">
                  <c:v>7.4766355140189997</c:v>
                </c:pt>
                <c:pt idx="29">
                  <c:v>9.9290780141840003</c:v>
                </c:pt>
                <c:pt idx="30">
                  <c:v>6.8322981366460001</c:v>
                </c:pt>
                <c:pt idx="31">
                  <c:v>7.5630252100839988</c:v>
                </c:pt>
                <c:pt idx="32">
                  <c:v>11.016949152540002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43-4230-B8F8-67F6D8EDA851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známá osoba mimo  manželství, partnerství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Sheet1!$C$2:$C$34</c:f>
              <c:numCache>
                <c:formatCode>0\ \ \ \ \ \ \ \ </c:formatCode>
                <c:ptCount val="33"/>
                <c:pt idx="0">
                  <c:v>31.916996047430001</c:v>
                </c:pt>
                <c:pt idx="1">
                  <c:v>27.083333333329993</c:v>
                </c:pt>
                <c:pt idx="2">
                  <c:v>24.242424242419993</c:v>
                </c:pt>
                <c:pt idx="3">
                  <c:v>31.288343558279994</c:v>
                </c:pt>
                <c:pt idx="4" formatCode="0\ \↑">
                  <c:v>40.234375000000007</c:v>
                </c:pt>
                <c:pt idx="5">
                  <c:v>27.611940298510003</c:v>
                </c:pt>
                <c:pt idx="6">
                  <c:v>38.144329896910001</c:v>
                </c:pt>
                <c:pt idx="7">
                  <c:v>35.63218390805001</c:v>
                </c:pt>
                <c:pt idx="8">
                  <c:v>33.406593406590005</c:v>
                </c:pt>
                <c:pt idx="9">
                  <c:v>29.179331306990001</c:v>
                </c:pt>
                <c:pt idx="10">
                  <c:v>50</c:v>
                </c:pt>
                <c:pt idx="11">
                  <c:v>11.111111111109997</c:v>
                </c:pt>
                <c:pt idx="12">
                  <c:v>30</c:v>
                </c:pt>
                <c:pt idx="13">
                  <c:v>33</c:v>
                </c:pt>
                <c:pt idx="14">
                  <c:v>28.333333333329996</c:v>
                </c:pt>
                <c:pt idx="15">
                  <c:v>37.799043062200006</c:v>
                </c:pt>
                <c:pt idx="16">
                  <c:v>32.142857142860002</c:v>
                </c:pt>
                <c:pt idx="17">
                  <c:v>35.483870967739989</c:v>
                </c:pt>
                <c:pt idx="18">
                  <c:v>37.5</c:v>
                </c:pt>
                <c:pt idx="19">
                  <c:v>27.194860813700004</c:v>
                </c:pt>
                <c:pt idx="20">
                  <c:v>35.963302752290005</c:v>
                </c:pt>
                <c:pt idx="21">
                  <c:v>35.013262599470004</c:v>
                </c:pt>
                <c:pt idx="22">
                  <c:v>29.281767955799996</c:v>
                </c:pt>
                <c:pt idx="23">
                  <c:v>30.136986301370001</c:v>
                </c:pt>
                <c:pt idx="24">
                  <c:v>30.638297872339997</c:v>
                </c:pt>
                <c:pt idx="25">
                  <c:v>35.200000000000003</c:v>
                </c:pt>
                <c:pt idx="26">
                  <c:v>28</c:v>
                </c:pt>
                <c:pt idx="27">
                  <c:v>41.37931034483001</c:v>
                </c:pt>
                <c:pt idx="28">
                  <c:v>44.859813084109994</c:v>
                </c:pt>
                <c:pt idx="29">
                  <c:v>31.914893617020002</c:v>
                </c:pt>
                <c:pt idx="30">
                  <c:v>22.981366459629996</c:v>
                </c:pt>
                <c:pt idx="31">
                  <c:v>31.092436974789994</c:v>
                </c:pt>
                <c:pt idx="32">
                  <c:v>24.576271186440003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43-4230-B8F8-67F6D8EDA851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osoba z manželtvstí, partnerství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Sheet1!$D$2:$D$34</c:f>
              <c:numCache>
                <c:formatCode>0\ \ \ \ \ \ \ \ </c:formatCode>
                <c:ptCount val="33"/>
                <c:pt idx="0">
                  <c:v>18.873517786559997</c:v>
                </c:pt>
                <c:pt idx="1">
                  <c:v>15.625</c:v>
                </c:pt>
                <c:pt idx="2">
                  <c:v>20.454545454550001</c:v>
                </c:pt>
                <c:pt idx="3">
                  <c:v>12.883435582820004</c:v>
                </c:pt>
                <c:pt idx="4">
                  <c:v>19.140625</c:v>
                </c:pt>
                <c:pt idx="5">
                  <c:v>20.895522388059998</c:v>
                </c:pt>
                <c:pt idx="6">
                  <c:v>23.711340206189991</c:v>
                </c:pt>
                <c:pt idx="7">
                  <c:v>16.091954022990002</c:v>
                </c:pt>
                <c:pt idx="8">
                  <c:v>16.703296703299998</c:v>
                </c:pt>
                <c:pt idx="9">
                  <c:v>21.884498480240001</c:v>
                </c:pt>
                <c:pt idx="10">
                  <c:v>16.66666666667</c:v>
                </c:pt>
                <c:pt idx="11">
                  <c:v>33.333333333330003</c:v>
                </c:pt>
                <c:pt idx="12">
                  <c:v>20</c:v>
                </c:pt>
                <c:pt idx="13">
                  <c:v>18</c:v>
                </c:pt>
                <c:pt idx="14">
                  <c:v>18.66666666667</c:v>
                </c:pt>
                <c:pt idx="15">
                  <c:v>17.703349282299992</c:v>
                </c:pt>
                <c:pt idx="16">
                  <c:v>25</c:v>
                </c:pt>
                <c:pt idx="17">
                  <c:v>16.129032258059997</c:v>
                </c:pt>
                <c:pt idx="18">
                  <c:v>20.833333333329996</c:v>
                </c:pt>
                <c:pt idx="19">
                  <c:v>18.415417558889995</c:v>
                </c:pt>
                <c:pt idx="20">
                  <c:v>19.266055045870001</c:v>
                </c:pt>
                <c:pt idx="21">
                  <c:v>18.832891246679999</c:v>
                </c:pt>
                <c:pt idx="22">
                  <c:v>23.204419889499995</c:v>
                </c:pt>
                <c:pt idx="23">
                  <c:v>20.091324200910002</c:v>
                </c:pt>
                <c:pt idx="24">
                  <c:v>14.46808510638</c:v>
                </c:pt>
                <c:pt idx="25">
                  <c:v>10.4</c:v>
                </c:pt>
                <c:pt idx="26">
                  <c:v>21.6</c:v>
                </c:pt>
                <c:pt idx="27">
                  <c:v>16.379310344829996</c:v>
                </c:pt>
                <c:pt idx="28">
                  <c:v>16.822429906539988</c:v>
                </c:pt>
                <c:pt idx="29">
                  <c:v>19.14893617021</c:v>
                </c:pt>
                <c:pt idx="30">
                  <c:v>21.739130434780002</c:v>
                </c:pt>
                <c:pt idx="31">
                  <c:v>23.529411764710005</c:v>
                </c:pt>
                <c:pt idx="32">
                  <c:v>20.338983050850004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43-4230-B8F8-67F6D8EDA851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neví, neodpověděla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Sheet1!$E$2:$E$34</c:f>
              <c:numCache>
                <c:formatCode>0\ \ \ \ \ \ \ \ </c:formatCode>
                <c:ptCount val="33"/>
                <c:pt idx="0">
                  <c:v>36.363636363639998</c:v>
                </c:pt>
                <c:pt idx="1">
                  <c:v>44.791666666669997</c:v>
                </c:pt>
                <c:pt idx="2">
                  <c:v>42.424242424239999</c:v>
                </c:pt>
                <c:pt idx="3">
                  <c:v>38.650306748470008</c:v>
                </c:pt>
                <c:pt idx="4">
                  <c:v>30.859375000000004</c:v>
                </c:pt>
                <c:pt idx="5">
                  <c:v>38.805970149250001</c:v>
                </c:pt>
                <c:pt idx="6">
                  <c:v>23.711340206189991</c:v>
                </c:pt>
                <c:pt idx="7">
                  <c:v>36.206896551719993</c:v>
                </c:pt>
                <c:pt idx="8">
                  <c:v>36.483516483519999</c:v>
                </c:pt>
                <c:pt idx="9">
                  <c:v>37.689969604859996</c:v>
                </c:pt>
                <c:pt idx="10">
                  <c:v>16.66666666667</c:v>
                </c:pt>
                <c:pt idx="11">
                  <c:v>33.333333333330003</c:v>
                </c:pt>
                <c:pt idx="12">
                  <c:v>36</c:v>
                </c:pt>
                <c:pt idx="13">
                  <c:v>36</c:v>
                </c:pt>
                <c:pt idx="14">
                  <c:v>39</c:v>
                </c:pt>
                <c:pt idx="15">
                  <c:v>33.014354066989995</c:v>
                </c:pt>
                <c:pt idx="16">
                  <c:v>35.714285714289993</c:v>
                </c:pt>
                <c:pt idx="17">
                  <c:v>38.709677419349994</c:v>
                </c:pt>
                <c:pt idx="18">
                  <c:v>29.861111111109999</c:v>
                </c:pt>
                <c:pt idx="19">
                  <c:v>39.614561027839997</c:v>
                </c:pt>
                <c:pt idx="20">
                  <c:v>33.577981651379986</c:v>
                </c:pt>
                <c:pt idx="21">
                  <c:v>33.156498673739989</c:v>
                </c:pt>
                <c:pt idx="22">
                  <c:v>37.016574585639987</c:v>
                </c:pt>
                <c:pt idx="23">
                  <c:v>33.789954337900006</c:v>
                </c:pt>
                <c:pt idx="24">
                  <c:v>43.404255319150003</c:v>
                </c:pt>
                <c:pt idx="25">
                  <c:v>41.6</c:v>
                </c:pt>
                <c:pt idx="26">
                  <c:v>33.6</c:v>
                </c:pt>
                <c:pt idx="27">
                  <c:v>31.034482758620001</c:v>
                </c:pt>
                <c:pt idx="28">
                  <c:v>28.971962616820001</c:v>
                </c:pt>
                <c:pt idx="29">
                  <c:v>36.170212765960002</c:v>
                </c:pt>
                <c:pt idx="30">
                  <c:v>42.236024844720006</c:v>
                </c:pt>
                <c:pt idx="31">
                  <c:v>32.773109243700006</c:v>
                </c:pt>
                <c:pt idx="32">
                  <c:v>41.525423728810011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743-4230-B8F8-67F6D8EDA851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0">
                    <a:latin typeface="+mn-lt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Sheet1!$F$2:$F$34</c:f>
              <c:numCache>
                <c:formatCode>0\ \ \ \ \ \ \ \ </c:formatCode>
                <c:ptCount val="33"/>
                <c:pt idx="0">
                  <c:v>2.9644268774700002</c:v>
                </c:pt>
                <c:pt idx="1">
                  <c:v>3.125</c:v>
                </c:pt>
                <c:pt idx="2">
                  <c:v>2.2727272727270007</c:v>
                </c:pt>
                <c:pt idx="3">
                  <c:v>4.9079754601229988</c:v>
                </c:pt>
                <c:pt idx="4">
                  <c:v>3.125</c:v>
                </c:pt>
                <c:pt idx="5">
                  <c:v>2.2388059701489995</c:v>
                </c:pt>
                <c:pt idx="6">
                  <c:v>2.0618556701029993</c:v>
                </c:pt>
                <c:pt idx="7">
                  <c:v>3.4482758620689999</c:v>
                </c:pt>
                <c:pt idx="8">
                  <c:v>3.5164835164839996</c:v>
                </c:pt>
                <c:pt idx="9">
                  <c:v>2.1276595744680002</c:v>
                </c:pt>
                <c:pt idx="10">
                  <c:v>0</c:v>
                </c:pt>
                <c:pt idx="11">
                  <c:v>2.7777777777780006</c:v>
                </c:pt>
                <c:pt idx="12">
                  <c:v>2</c:v>
                </c:pt>
                <c:pt idx="13">
                  <c:v>3</c:v>
                </c:pt>
                <c:pt idx="14">
                  <c:v>3.5</c:v>
                </c:pt>
                <c:pt idx="15">
                  <c:v>2.8708133971289995</c:v>
                </c:pt>
                <c:pt idx="16">
                  <c:v>0</c:v>
                </c:pt>
                <c:pt idx="17">
                  <c:v>0</c:v>
                </c:pt>
                <c:pt idx="18">
                  <c:v>2.083333333333</c:v>
                </c:pt>
                <c:pt idx="19">
                  <c:v>3.6402569593149998</c:v>
                </c:pt>
                <c:pt idx="20">
                  <c:v>2.3853211009170003</c:v>
                </c:pt>
                <c:pt idx="21">
                  <c:v>1.5915119363400001</c:v>
                </c:pt>
                <c:pt idx="22">
                  <c:v>1.6574585635360004</c:v>
                </c:pt>
                <c:pt idx="23" formatCode="0\ \↑">
                  <c:v>6.8493150684929995</c:v>
                </c:pt>
                <c:pt idx="24">
                  <c:v>2.5531914893620002</c:v>
                </c:pt>
                <c:pt idx="25">
                  <c:v>0</c:v>
                </c:pt>
                <c:pt idx="26">
                  <c:v>1.6</c:v>
                </c:pt>
                <c:pt idx="27">
                  <c:v>2.586206896552</c:v>
                </c:pt>
                <c:pt idx="28">
                  <c:v>1.8691588785050002</c:v>
                </c:pt>
                <c:pt idx="29">
                  <c:v>2.836879432623999</c:v>
                </c:pt>
                <c:pt idx="30">
                  <c:v>6.2111801242239997</c:v>
                </c:pt>
                <c:pt idx="31">
                  <c:v>5.042016806722998</c:v>
                </c:pt>
                <c:pt idx="32">
                  <c:v>2.542372881356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43-4230-B8F8-67F6D8EDA85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63077416"/>
        <c:axId val="463077808"/>
      </c:barChart>
      <c:catAx>
        <c:axId val="46307741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463077808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463077808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463077416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0216216216216222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 spoluodpovědná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Sheet1!$B$2:$B$28</c:f>
              <c:numCache>
                <c:formatCode>0\ \ \ \ \ \ \ \ </c:formatCode>
                <c:ptCount val="27"/>
                <c:pt idx="0">
                  <c:v>9.5849802371540012</c:v>
                </c:pt>
                <c:pt idx="1">
                  <c:v>10.020449897750002</c:v>
                </c:pt>
                <c:pt idx="2">
                  <c:v>9.1778202676860001</c:v>
                </c:pt>
                <c:pt idx="3">
                  <c:v>6.896551724137999</c:v>
                </c:pt>
                <c:pt idx="4">
                  <c:v>8.3832335329340015</c:v>
                </c:pt>
                <c:pt idx="5">
                  <c:v>11.21951219512</c:v>
                </c:pt>
                <c:pt idx="6">
                  <c:v>7.8313253012050001</c:v>
                </c:pt>
                <c:pt idx="7">
                  <c:v>7.547169811321</c:v>
                </c:pt>
                <c:pt idx="8">
                  <c:v>12.719298245609998</c:v>
                </c:pt>
                <c:pt idx="9">
                  <c:v>7.964601769912</c:v>
                </c:pt>
                <c:pt idx="10">
                  <c:v>12.2905027933</c:v>
                </c:pt>
                <c:pt idx="11">
                  <c:v>7.5144508670519983</c:v>
                </c:pt>
                <c:pt idx="12">
                  <c:v>9.2307692307690008</c:v>
                </c:pt>
                <c:pt idx="13">
                  <c:v>5.4054054054050003</c:v>
                </c:pt>
                <c:pt idx="14">
                  <c:v>14.95327102804</c:v>
                </c:pt>
                <c:pt idx="15">
                  <c:v>8</c:v>
                </c:pt>
                <c:pt idx="16">
                  <c:v>8.0168776371309995</c:v>
                </c:pt>
                <c:pt idx="17">
                  <c:v>12.186379928319999</c:v>
                </c:pt>
                <c:pt idx="18">
                  <c:v>0</c:v>
                </c:pt>
                <c:pt idx="19">
                  <c:v>12.5</c:v>
                </c:pt>
                <c:pt idx="20">
                  <c:v>9.3750000000000018</c:v>
                </c:pt>
                <c:pt idx="21">
                  <c:v>13.274336283190001</c:v>
                </c:pt>
                <c:pt idx="22">
                  <c:v>13.07692307692</c:v>
                </c:pt>
                <c:pt idx="23">
                  <c:v>4.1095890410959992</c:v>
                </c:pt>
                <c:pt idx="24">
                  <c:v>8.333333333333</c:v>
                </c:pt>
                <c:pt idx="25">
                  <c:v>14.28571428571</c:v>
                </c:pt>
                <c:pt idx="26">
                  <c:v>7.9772079772079989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3A-4398-A44A-78972D784A73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je částečně spoluodpovědná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Sheet1!$C$2:$C$28</c:f>
              <c:numCache>
                <c:formatCode>0\ \ \ \ \ \ \ \ </c:formatCode>
                <c:ptCount val="27"/>
                <c:pt idx="0">
                  <c:v>26.679841897229995</c:v>
                </c:pt>
                <c:pt idx="1">
                  <c:v>28.834355828220005</c:v>
                </c:pt>
                <c:pt idx="2">
                  <c:v>24.665391969409999</c:v>
                </c:pt>
                <c:pt idx="3">
                  <c:v>26.436781609200001</c:v>
                </c:pt>
                <c:pt idx="4">
                  <c:v>19.161676646709996</c:v>
                </c:pt>
                <c:pt idx="5">
                  <c:v>26.341463414629999</c:v>
                </c:pt>
                <c:pt idx="6">
                  <c:v>21.084337349399991</c:v>
                </c:pt>
                <c:pt idx="7">
                  <c:v>28.93081761006</c:v>
                </c:pt>
                <c:pt idx="8" formatCode="0\ \↑">
                  <c:v>35.087719298250001</c:v>
                </c:pt>
                <c:pt idx="9">
                  <c:v>33.628318584070016</c:v>
                </c:pt>
                <c:pt idx="10">
                  <c:v>25.418994413410005</c:v>
                </c:pt>
                <c:pt idx="11">
                  <c:v>28.034682080919996</c:v>
                </c:pt>
                <c:pt idx="12">
                  <c:v>22.564102564099997</c:v>
                </c:pt>
                <c:pt idx="13">
                  <c:v>22.972972972969988</c:v>
                </c:pt>
                <c:pt idx="14">
                  <c:v>25.233644859809996</c:v>
                </c:pt>
                <c:pt idx="15">
                  <c:v>26</c:v>
                </c:pt>
                <c:pt idx="16">
                  <c:v>25.316455696199998</c:v>
                </c:pt>
                <c:pt idx="17">
                  <c:v>31.182795698919996</c:v>
                </c:pt>
                <c:pt idx="18">
                  <c:v>23.255813953490001</c:v>
                </c:pt>
                <c:pt idx="19">
                  <c:v>25</c:v>
                </c:pt>
                <c:pt idx="20">
                  <c:v>21.875</c:v>
                </c:pt>
                <c:pt idx="21">
                  <c:v>26.548672566369994</c:v>
                </c:pt>
                <c:pt idx="22">
                  <c:v>33.84615384615001</c:v>
                </c:pt>
                <c:pt idx="23">
                  <c:v>26.02739726027</c:v>
                </c:pt>
                <c:pt idx="24">
                  <c:v>23.484848484850001</c:v>
                </c:pt>
                <c:pt idx="25">
                  <c:v>25</c:v>
                </c:pt>
                <c:pt idx="26">
                  <c:v>26.21082621083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3A-4398-A44A-78972D784A73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spíše není spoluodpovědná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Sheet1!$D$2:$D$28</c:f>
              <c:numCache>
                <c:formatCode>0\ \ \ \ \ \ \ \ </c:formatCode>
                <c:ptCount val="27"/>
                <c:pt idx="0">
                  <c:v>19.367588932810001</c:v>
                </c:pt>
                <c:pt idx="1">
                  <c:v>19.222903885479997</c:v>
                </c:pt>
                <c:pt idx="2">
                  <c:v>19.502868068830004</c:v>
                </c:pt>
                <c:pt idx="3">
                  <c:v>16.091954022990002</c:v>
                </c:pt>
                <c:pt idx="4">
                  <c:v>22.155688622749999</c:v>
                </c:pt>
                <c:pt idx="5">
                  <c:v>19.024390243899997</c:v>
                </c:pt>
                <c:pt idx="6">
                  <c:v>20.481927710840001</c:v>
                </c:pt>
                <c:pt idx="7">
                  <c:v>21.383647798739997</c:v>
                </c:pt>
                <c:pt idx="8">
                  <c:v>16.66666666667</c:v>
                </c:pt>
                <c:pt idx="9">
                  <c:v>23.893805309729995</c:v>
                </c:pt>
                <c:pt idx="10">
                  <c:v>18.994413407820002</c:v>
                </c:pt>
                <c:pt idx="11">
                  <c:v>20.520231213870002</c:v>
                </c:pt>
                <c:pt idx="12">
                  <c:v>15.38461538462</c:v>
                </c:pt>
                <c:pt idx="13">
                  <c:v>14.864864864860001</c:v>
                </c:pt>
                <c:pt idx="14">
                  <c:v>14.018691588789999</c:v>
                </c:pt>
                <c:pt idx="15">
                  <c:v>26</c:v>
                </c:pt>
                <c:pt idx="16">
                  <c:v>19.831223628690005</c:v>
                </c:pt>
                <c:pt idx="17">
                  <c:v>17.562724014339992</c:v>
                </c:pt>
                <c:pt idx="18">
                  <c:v>13.953488372090002</c:v>
                </c:pt>
                <c:pt idx="19">
                  <c:v>17.5</c:v>
                </c:pt>
                <c:pt idx="20">
                  <c:v>28.125</c:v>
                </c:pt>
                <c:pt idx="21">
                  <c:v>17.699115044250004</c:v>
                </c:pt>
                <c:pt idx="22">
                  <c:v>12.307692307690003</c:v>
                </c:pt>
                <c:pt idx="23" formatCode="0\ \↑">
                  <c:v>29.452054794519999</c:v>
                </c:pt>
                <c:pt idx="24">
                  <c:v>21.969696969699996</c:v>
                </c:pt>
                <c:pt idx="25">
                  <c:v>15.714285714289998</c:v>
                </c:pt>
                <c:pt idx="26">
                  <c:v>18.803418803419998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3A-4398-A44A-78972D784A73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není spoluodpovědná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Sheet1!$E$2:$E$28</c:f>
              <c:numCache>
                <c:formatCode>0\ \ \ \ \ \ \ \ </c:formatCode>
                <c:ptCount val="27"/>
                <c:pt idx="0">
                  <c:v>40.612648221339995</c:v>
                </c:pt>
                <c:pt idx="1">
                  <c:v>37.218813905930013</c:v>
                </c:pt>
                <c:pt idx="2">
                  <c:v>43.785850860420005</c:v>
                </c:pt>
                <c:pt idx="3">
                  <c:v>48.275862068970007</c:v>
                </c:pt>
                <c:pt idx="4">
                  <c:v>46.706586826350005</c:v>
                </c:pt>
                <c:pt idx="5">
                  <c:v>40</c:v>
                </c:pt>
                <c:pt idx="6">
                  <c:v>45.180722891570007</c:v>
                </c:pt>
                <c:pt idx="7">
                  <c:v>38.993710691820006</c:v>
                </c:pt>
                <c:pt idx="8">
                  <c:v>31.57894736842</c:v>
                </c:pt>
                <c:pt idx="9">
                  <c:v>31.85840707965</c:v>
                </c:pt>
                <c:pt idx="10">
                  <c:v>39.106145251400001</c:v>
                </c:pt>
                <c:pt idx="11">
                  <c:v>40.751445086709992</c:v>
                </c:pt>
                <c:pt idx="12">
                  <c:v>48.205128205130009</c:v>
                </c:pt>
                <c:pt idx="13">
                  <c:v>51.35135135134999</c:v>
                </c:pt>
                <c:pt idx="14">
                  <c:v>44.859813084109994</c:v>
                </c:pt>
                <c:pt idx="15">
                  <c:v>35.5</c:v>
                </c:pt>
                <c:pt idx="16">
                  <c:v>43.037974683539993</c:v>
                </c:pt>
                <c:pt idx="17">
                  <c:v>34.767025089609994</c:v>
                </c:pt>
                <c:pt idx="18">
                  <c:v>60.46511627907001</c:v>
                </c:pt>
                <c:pt idx="19">
                  <c:v>42.5</c:v>
                </c:pt>
                <c:pt idx="20">
                  <c:v>37.5</c:v>
                </c:pt>
                <c:pt idx="21">
                  <c:v>39.823008849560011</c:v>
                </c:pt>
                <c:pt idx="22">
                  <c:v>38.461538461539995</c:v>
                </c:pt>
                <c:pt idx="23">
                  <c:v>38.356164383559999</c:v>
                </c:pt>
                <c:pt idx="24">
                  <c:v>44.696969696970008</c:v>
                </c:pt>
                <c:pt idx="25">
                  <c:v>43.571428571429998</c:v>
                </c:pt>
                <c:pt idx="26">
                  <c:v>39.886039886039995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3A-4398-A44A-78972D784A73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r">
                  <a:defRPr sz="800" b="0">
                    <a:latin typeface="+mn-lt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Sheet1!$F$2:$F$28</c:f>
              <c:numCache>
                <c:formatCode>0\ \ \ \ \ \ \ \ </c:formatCode>
                <c:ptCount val="27"/>
                <c:pt idx="0">
                  <c:v>3.7549407114620004</c:v>
                </c:pt>
                <c:pt idx="1">
                  <c:v>4.7034764826180009</c:v>
                </c:pt>
                <c:pt idx="2">
                  <c:v>2.8680688336519995</c:v>
                </c:pt>
                <c:pt idx="3">
                  <c:v>2.2988505747129997</c:v>
                </c:pt>
                <c:pt idx="4">
                  <c:v>3.592814371257</c:v>
                </c:pt>
                <c:pt idx="5">
                  <c:v>3.4146341463410002</c:v>
                </c:pt>
                <c:pt idx="6">
                  <c:v>5.4216867469879988</c:v>
                </c:pt>
                <c:pt idx="7">
                  <c:v>3.1446540880500002</c:v>
                </c:pt>
                <c:pt idx="8">
                  <c:v>3.9473684210529996</c:v>
                </c:pt>
                <c:pt idx="9">
                  <c:v>2.6548672566370004</c:v>
                </c:pt>
                <c:pt idx="10">
                  <c:v>4.189944134077999</c:v>
                </c:pt>
                <c:pt idx="11">
                  <c:v>3.1791907514450006</c:v>
                </c:pt>
                <c:pt idx="12">
                  <c:v>4.6153846153849987</c:v>
                </c:pt>
                <c:pt idx="13">
                  <c:v>5.4054054054050003</c:v>
                </c:pt>
                <c:pt idx="14">
                  <c:v>0.93457943925230003</c:v>
                </c:pt>
                <c:pt idx="15">
                  <c:v>4.5</c:v>
                </c:pt>
                <c:pt idx="16">
                  <c:v>3.7974683544299999</c:v>
                </c:pt>
                <c:pt idx="17">
                  <c:v>4.301075268816998</c:v>
                </c:pt>
                <c:pt idx="18">
                  <c:v>2.3255813953489999</c:v>
                </c:pt>
                <c:pt idx="19">
                  <c:v>2.5</c:v>
                </c:pt>
                <c:pt idx="20">
                  <c:v>3.125</c:v>
                </c:pt>
                <c:pt idx="21">
                  <c:v>2.6548672566370004</c:v>
                </c:pt>
                <c:pt idx="22">
                  <c:v>2.3076923076920002</c:v>
                </c:pt>
                <c:pt idx="23">
                  <c:v>2.054794520548</c:v>
                </c:pt>
                <c:pt idx="24">
                  <c:v>1.5151515151519999</c:v>
                </c:pt>
                <c:pt idx="25">
                  <c:v>1.4285714285710001</c:v>
                </c:pt>
                <c:pt idx="26" formatCode="0\ \↑">
                  <c:v>7.122507122506998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3A-4398-A44A-78972D784A7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10560384"/>
        <c:axId val="710560776"/>
      </c:barChart>
      <c:catAx>
        <c:axId val="71056038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0560776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710560776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710560384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legend>
      <c:legendPos val="t"/>
      <c:layout>
        <c:manualLayout>
          <c:xMode val="edge"/>
          <c:yMode val="edge"/>
          <c:x val="1.0000961615914378E-2"/>
          <c:y val="0"/>
          <c:w val="0.89999990633611249"/>
          <c:h val="3.9402138328541871E-2"/>
        </c:manualLayout>
      </c:layout>
      <c:overlay val="0"/>
      <c:spPr>
        <a:noFill/>
        <a:ln w="19629">
          <a:noFill/>
        </a:ln>
      </c:spPr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4572258255181291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neznámá osoba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Sheet1!$B$2:$B$34</c:f>
              <c:numCache>
                <c:formatCode>0\ \ \ \ \ \ \ \ </c:formatCode>
                <c:ptCount val="33"/>
                <c:pt idx="0">
                  <c:v>9.5849802371540012</c:v>
                </c:pt>
                <c:pt idx="1">
                  <c:v>10.41666666667</c:v>
                </c:pt>
                <c:pt idx="2">
                  <c:v>12.121212121209997</c:v>
                </c:pt>
                <c:pt idx="3">
                  <c:v>9.815950920245001</c:v>
                </c:pt>
                <c:pt idx="4">
                  <c:v>5.078125</c:v>
                </c:pt>
                <c:pt idx="5">
                  <c:v>11.94029850746</c:v>
                </c:pt>
                <c:pt idx="6">
                  <c:v>10.30927835052</c:v>
                </c:pt>
                <c:pt idx="7">
                  <c:v>8.6206896551720007</c:v>
                </c:pt>
                <c:pt idx="8">
                  <c:v>9.0109890109890021</c:v>
                </c:pt>
                <c:pt idx="9">
                  <c:v>10.334346504560001</c:v>
                </c:pt>
                <c:pt idx="10">
                  <c:v>16.66666666667</c:v>
                </c:pt>
                <c:pt idx="11">
                  <c:v>11.111111111109997</c:v>
                </c:pt>
                <c:pt idx="12">
                  <c:v>13</c:v>
                </c:pt>
                <c:pt idx="13">
                  <c:v>8</c:v>
                </c:pt>
                <c:pt idx="14">
                  <c:v>9</c:v>
                </c:pt>
                <c:pt idx="15">
                  <c:v>11.004784689000001</c:v>
                </c:pt>
                <c:pt idx="16">
                  <c:v>7.1428571428569994</c:v>
                </c:pt>
                <c:pt idx="17">
                  <c:v>0</c:v>
                </c:pt>
                <c:pt idx="18">
                  <c:v>12.5</c:v>
                </c:pt>
                <c:pt idx="19">
                  <c:v>8.9935760171310015</c:v>
                </c:pt>
                <c:pt idx="20">
                  <c:v>10.091743119270001</c:v>
                </c:pt>
                <c:pt idx="21">
                  <c:v>11.140583554380001</c:v>
                </c:pt>
                <c:pt idx="22">
                  <c:v>7.734806629833999</c:v>
                </c:pt>
                <c:pt idx="23">
                  <c:v>9.5890410958900034</c:v>
                </c:pt>
                <c:pt idx="24">
                  <c:v>8.510638297872001</c:v>
                </c:pt>
                <c:pt idx="25">
                  <c:v>12.8</c:v>
                </c:pt>
                <c:pt idx="26" formatCode="0\ \↑">
                  <c:v>18.399999999999999</c:v>
                </c:pt>
                <c:pt idx="27">
                  <c:v>11.206896551720002</c:v>
                </c:pt>
                <c:pt idx="28">
                  <c:v>7.4766355140189997</c:v>
                </c:pt>
                <c:pt idx="29">
                  <c:v>12.056737588650002</c:v>
                </c:pt>
                <c:pt idx="30">
                  <c:v>4.9689440993789988</c:v>
                </c:pt>
                <c:pt idx="31">
                  <c:v>5.042016806722998</c:v>
                </c:pt>
                <c:pt idx="32">
                  <c:v>5.0847457627120001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76-47A9-B4D4-79A10C7F7762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známá osoba mimo  manželství, partnerství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Sheet1!$C$2:$C$34</c:f>
              <c:numCache>
                <c:formatCode>0\ \ \ \ \ \ \ \ </c:formatCode>
                <c:ptCount val="33"/>
                <c:pt idx="0">
                  <c:v>26.679841897229995</c:v>
                </c:pt>
                <c:pt idx="1">
                  <c:v>18.75</c:v>
                </c:pt>
                <c:pt idx="2">
                  <c:v>18.939393939389998</c:v>
                </c:pt>
                <c:pt idx="3">
                  <c:v>29.447852760739995</c:v>
                </c:pt>
                <c:pt idx="4">
                  <c:v>30.859375000000004</c:v>
                </c:pt>
                <c:pt idx="5">
                  <c:v>23.880597014929997</c:v>
                </c:pt>
                <c:pt idx="6">
                  <c:v>37.113402061859993</c:v>
                </c:pt>
                <c:pt idx="7">
                  <c:v>31.034482758620001</c:v>
                </c:pt>
                <c:pt idx="8">
                  <c:v>27.252747252749998</c:v>
                </c:pt>
                <c:pt idx="9">
                  <c:v>23.708206686929994</c:v>
                </c:pt>
                <c:pt idx="10">
                  <c:v>22.222222222219994</c:v>
                </c:pt>
                <c:pt idx="11">
                  <c:v>27.777777777779995</c:v>
                </c:pt>
                <c:pt idx="12">
                  <c:v>25</c:v>
                </c:pt>
                <c:pt idx="13">
                  <c:v>28</c:v>
                </c:pt>
                <c:pt idx="14" formatCode="0\ \↓">
                  <c:v>22.833333333329996</c:v>
                </c:pt>
                <c:pt idx="15">
                  <c:v>30.143540669859995</c:v>
                </c:pt>
                <c:pt idx="16">
                  <c:v>35.714285714289993</c:v>
                </c:pt>
                <c:pt idx="17">
                  <c:v>29.032258064520001</c:v>
                </c:pt>
                <c:pt idx="18">
                  <c:v>35.41666666666999</c:v>
                </c:pt>
                <c:pt idx="19" formatCode="0\ \↓">
                  <c:v>21.199143468949995</c:v>
                </c:pt>
                <c:pt idx="20" formatCode="0\ \↑">
                  <c:v>31.376146788989995</c:v>
                </c:pt>
                <c:pt idx="21">
                  <c:v>30.503978779840004</c:v>
                </c:pt>
                <c:pt idx="22">
                  <c:v>25.414364640879999</c:v>
                </c:pt>
                <c:pt idx="23">
                  <c:v>24.657534246579996</c:v>
                </c:pt>
                <c:pt idx="24">
                  <c:v>23.404255319150003</c:v>
                </c:pt>
                <c:pt idx="25">
                  <c:v>27.2</c:v>
                </c:pt>
                <c:pt idx="26">
                  <c:v>26.4</c:v>
                </c:pt>
                <c:pt idx="27">
                  <c:v>18.103448275859996</c:v>
                </c:pt>
                <c:pt idx="28">
                  <c:v>32.710280373829995</c:v>
                </c:pt>
                <c:pt idx="29">
                  <c:v>36.170212765960002</c:v>
                </c:pt>
                <c:pt idx="30">
                  <c:v>22.360248447210001</c:v>
                </c:pt>
                <c:pt idx="31">
                  <c:v>32.773109243700006</c:v>
                </c:pt>
                <c:pt idx="32">
                  <c:v>17.796610169489995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76-47A9-B4D4-79A10C7F7762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osoba z manželtvstí, partnerství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Sheet1!$D$2:$D$34</c:f>
              <c:numCache>
                <c:formatCode>0\ \ \ \ \ \ \ \ </c:formatCode>
                <c:ptCount val="33"/>
                <c:pt idx="0">
                  <c:v>19.367588932810001</c:v>
                </c:pt>
                <c:pt idx="1">
                  <c:v>14.58333333333</c:v>
                </c:pt>
                <c:pt idx="2">
                  <c:v>16.66666666667</c:v>
                </c:pt>
                <c:pt idx="3">
                  <c:v>14.723926380369999</c:v>
                </c:pt>
                <c:pt idx="4">
                  <c:v>26.171875000000007</c:v>
                </c:pt>
                <c:pt idx="5">
                  <c:v>19.029850746270004</c:v>
                </c:pt>
                <c:pt idx="6">
                  <c:v>18.556701030929997</c:v>
                </c:pt>
                <c:pt idx="7">
                  <c:v>17.241379310339997</c:v>
                </c:pt>
                <c:pt idx="8">
                  <c:v>16.483516483519992</c:v>
                </c:pt>
                <c:pt idx="9">
                  <c:v>22.796352583589996</c:v>
                </c:pt>
                <c:pt idx="10">
                  <c:v>33.333333333330003</c:v>
                </c:pt>
                <c:pt idx="11">
                  <c:v>27.777777777779995</c:v>
                </c:pt>
                <c:pt idx="12">
                  <c:v>23</c:v>
                </c:pt>
                <c:pt idx="13">
                  <c:v>18</c:v>
                </c:pt>
                <c:pt idx="14">
                  <c:v>19.16666666667</c:v>
                </c:pt>
                <c:pt idx="15">
                  <c:v>22.009569377989997</c:v>
                </c:pt>
                <c:pt idx="16">
                  <c:v>17.857142857139998</c:v>
                </c:pt>
                <c:pt idx="17">
                  <c:v>19.354838709680003</c:v>
                </c:pt>
                <c:pt idx="18">
                  <c:v>16.66666666667</c:v>
                </c:pt>
                <c:pt idx="19">
                  <c:v>19.914346895069997</c:v>
                </c:pt>
                <c:pt idx="20">
                  <c:v>18.899082568810005</c:v>
                </c:pt>
                <c:pt idx="21">
                  <c:v>19.89389920424</c:v>
                </c:pt>
                <c:pt idx="22">
                  <c:v>20.994475138119999</c:v>
                </c:pt>
                <c:pt idx="23">
                  <c:v>21.917808219179999</c:v>
                </c:pt>
                <c:pt idx="24">
                  <c:v>14.893617021280003</c:v>
                </c:pt>
                <c:pt idx="25" formatCode="0\ \↓">
                  <c:v>8</c:v>
                </c:pt>
                <c:pt idx="26">
                  <c:v>16.8</c:v>
                </c:pt>
                <c:pt idx="27">
                  <c:v>24.137931034480005</c:v>
                </c:pt>
                <c:pt idx="28">
                  <c:v>23.364485981310001</c:v>
                </c:pt>
                <c:pt idx="29">
                  <c:v>12.765957446810001</c:v>
                </c:pt>
                <c:pt idx="30">
                  <c:v>19.875776397519996</c:v>
                </c:pt>
                <c:pt idx="31">
                  <c:v>26.050420168070001</c:v>
                </c:pt>
                <c:pt idx="32">
                  <c:v>26.271186440680001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76-47A9-B4D4-79A10C7F7762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neví, neodpověděla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Sheet1!$E$2:$E$34</c:f>
              <c:numCache>
                <c:formatCode>0\ \ \ \ \ \ \ \ </c:formatCode>
                <c:ptCount val="33"/>
                <c:pt idx="0">
                  <c:v>40.612648221339995</c:v>
                </c:pt>
                <c:pt idx="1">
                  <c:v>52.083333333330003</c:v>
                </c:pt>
                <c:pt idx="2">
                  <c:v>49.242424242420007</c:v>
                </c:pt>
                <c:pt idx="3">
                  <c:v>40.49079754601</c:v>
                </c:pt>
                <c:pt idx="4">
                  <c:v>34.375</c:v>
                </c:pt>
                <c:pt idx="5">
                  <c:v>42.164179104480013</c:v>
                </c:pt>
                <c:pt idx="6">
                  <c:v>29.896907216490003</c:v>
                </c:pt>
                <c:pt idx="7">
                  <c:v>39.080459770110004</c:v>
                </c:pt>
                <c:pt idx="8">
                  <c:v>43.296703296700009</c:v>
                </c:pt>
                <c:pt idx="9">
                  <c:v>40.425531914890009</c:v>
                </c:pt>
                <c:pt idx="10">
                  <c:v>22.222222222219994</c:v>
                </c:pt>
                <c:pt idx="11">
                  <c:v>25</c:v>
                </c:pt>
                <c:pt idx="12">
                  <c:v>37</c:v>
                </c:pt>
                <c:pt idx="13">
                  <c:v>42</c:v>
                </c:pt>
                <c:pt idx="14" formatCode="0\ \↑">
                  <c:v>45</c:v>
                </c:pt>
                <c:pt idx="15">
                  <c:v>32.535885167459995</c:v>
                </c:pt>
                <c:pt idx="16">
                  <c:v>39.28571428571</c:v>
                </c:pt>
                <c:pt idx="17">
                  <c:v>51.612903225810001</c:v>
                </c:pt>
                <c:pt idx="18">
                  <c:v>31.944444444439991</c:v>
                </c:pt>
                <c:pt idx="19">
                  <c:v>45.824411134900004</c:v>
                </c:pt>
                <c:pt idx="20">
                  <c:v>36.146788990830011</c:v>
                </c:pt>
                <c:pt idx="21">
                  <c:v>35.013262599470004</c:v>
                </c:pt>
                <c:pt idx="22">
                  <c:v>43.646408839780001</c:v>
                </c:pt>
                <c:pt idx="23">
                  <c:v>36.529680365299996</c:v>
                </c:pt>
                <c:pt idx="24" formatCode="0\ \↑">
                  <c:v>51.063829787229999</c:v>
                </c:pt>
                <c:pt idx="25">
                  <c:v>51.2</c:v>
                </c:pt>
                <c:pt idx="26">
                  <c:v>36</c:v>
                </c:pt>
                <c:pt idx="27">
                  <c:v>40.517241379309986</c:v>
                </c:pt>
                <c:pt idx="28">
                  <c:v>34.579439252339995</c:v>
                </c:pt>
                <c:pt idx="29">
                  <c:v>34.751773049649998</c:v>
                </c:pt>
                <c:pt idx="30">
                  <c:v>47.20496894410001</c:v>
                </c:pt>
                <c:pt idx="31">
                  <c:v>31.932773109239996</c:v>
                </c:pt>
                <c:pt idx="32">
                  <c:v>46.610169491529994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76-47A9-B4D4-79A10C7F7762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0">
                    <a:latin typeface="+mn-lt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Sheet1!$F$2:$F$34</c:f>
              <c:numCache>
                <c:formatCode>0\ \ \ \ \ \ \ \ </c:formatCode>
                <c:ptCount val="33"/>
                <c:pt idx="0">
                  <c:v>3.7549407114620004</c:v>
                </c:pt>
                <c:pt idx="1">
                  <c:v>4.1666666666669991</c:v>
                </c:pt>
                <c:pt idx="2">
                  <c:v>3.0303030303029996</c:v>
                </c:pt>
                <c:pt idx="3">
                  <c:v>5.5214723926379996</c:v>
                </c:pt>
                <c:pt idx="4">
                  <c:v>3.5156249999999996</c:v>
                </c:pt>
                <c:pt idx="5">
                  <c:v>2.985074626866</c:v>
                </c:pt>
                <c:pt idx="6">
                  <c:v>4.1237113402059986</c:v>
                </c:pt>
                <c:pt idx="7">
                  <c:v>4.0229885057469978</c:v>
                </c:pt>
                <c:pt idx="8">
                  <c:v>3.9560439560439993</c:v>
                </c:pt>
                <c:pt idx="9">
                  <c:v>2.7355623100299997</c:v>
                </c:pt>
                <c:pt idx="10">
                  <c:v>5.5555555555559986</c:v>
                </c:pt>
                <c:pt idx="11">
                  <c:v>8.333333333333</c:v>
                </c:pt>
                <c:pt idx="12">
                  <c:v>3</c:v>
                </c:pt>
                <c:pt idx="13">
                  <c:v>4</c:v>
                </c:pt>
                <c:pt idx="14">
                  <c:v>4</c:v>
                </c:pt>
                <c:pt idx="15">
                  <c:v>4.3062200956940018</c:v>
                </c:pt>
                <c:pt idx="16">
                  <c:v>0</c:v>
                </c:pt>
                <c:pt idx="17">
                  <c:v>0</c:v>
                </c:pt>
                <c:pt idx="18">
                  <c:v>3.4722222222219998</c:v>
                </c:pt>
                <c:pt idx="19">
                  <c:v>4.0685224839399998</c:v>
                </c:pt>
                <c:pt idx="20">
                  <c:v>3.4862385321099998</c:v>
                </c:pt>
                <c:pt idx="21">
                  <c:v>3.4482758620689999</c:v>
                </c:pt>
                <c:pt idx="22">
                  <c:v>2.2099447513810007</c:v>
                </c:pt>
                <c:pt idx="23">
                  <c:v>7.3059360730589979</c:v>
                </c:pt>
                <c:pt idx="24">
                  <c:v>2.1276595744680002</c:v>
                </c:pt>
                <c:pt idx="25">
                  <c:v>0.8</c:v>
                </c:pt>
                <c:pt idx="26">
                  <c:v>2.4</c:v>
                </c:pt>
                <c:pt idx="27">
                  <c:v>6.0344827586209995</c:v>
                </c:pt>
                <c:pt idx="28">
                  <c:v>1.8691588785050002</c:v>
                </c:pt>
                <c:pt idx="29">
                  <c:v>4.2553191489359987</c:v>
                </c:pt>
                <c:pt idx="30">
                  <c:v>5.590062111801001</c:v>
                </c:pt>
                <c:pt idx="31">
                  <c:v>4.2016806722690001</c:v>
                </c:pt>
                <c:pt idx="32">
                  <c:v>4.2372881355930012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76-47A9-B4D4-79A10C7F77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10569792"/>
        <c:axId val="710570184"/>
      </c:barChart>
      <c:catAx>
        <c:axId val="71056979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0570184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710570184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710569792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0216216216216222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 spoluodpovědná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Sheet1!$B$2:$B$28</c:f>
              <c:numCache>
                <c:formatCode>0\ \ \ \ \ \ \ \ </c:formatCode>
                <c:ptCount val="27"/>
                <c:pt idx="0">
                  <c:v>9.387351778655999</c:v>
                </c:pt>
                <c:pt idx="1">
                  <c:v>9.6114519427399987</c:v>
                </c:pt>
                <c:pt idx="2">
                  <c:v>9.1778202676860001</c:v>
                </c:pt>
                <c:pt idx="3">
                  <c:v>8.0459770114939992</c:v>
                </c:pt>
                <c:pt idx="4">
                  <c:v>6.5868263473049993</c:v>
                </c:pt>
                <c:pt idx="5">
                  <c:v>9.7560975609760003</c:v>
                </c:pt>
                <c:pt idx="6">
                  <c:v>9.6385542168670018</c:v>
                </c:pt>
                <c:pt idx="7">
                  <c:v>5.6603773584909991</c:v>
                </c:pt>
                <c:pt idx="8">
                  <c:v>14.035087719300002</c:v>
                </c:pt>
                <c:pt idx="9">
                  <c:v>10.61946902655</c:v>
                </c:pt>
                <c:pt idx="10">
                  <c:v>11.731843575419999</c:v>
                </c:pt>
                <c:pt idx="11">
                  <c:v>6.6473988439309988</c:v>
                </c:pt>
                <c:pt idx="12">
                  <c:v>9.2307692307690008</c:v>
                </c:pt>
                <c:pt idx="13">
                  <c:v>5.4054054054050003</c:v>
                </c:pt>
                <c:pt idx="14">
                  <c:v>10.280373831779999</c:v>
                </c:pt>
                <c:pt idx="15">
                  <c:v>8</c:v>
                </c:pt>
                <c:pt idx="16">
                  <c:v>9.2827004219409996</c:v>
                </c:pt>
                <c:pt idx="17">
                  <c:v>12.186379928319999</c:v>
                </c:pt>
                <c:pt idx="18">
                  <c:v>2.3255813953489999</c:v>
                </c:pt>
                <c:pt idx="19">
                  <c:v>7.5</c:v>
                </c:pt>
                <c:pt idx="20">
                  <c:v>12.5</c:v>
                </c:pt>
                <c:pt idx="21">
                  <c:v>14.159292035400002</c:v>
                </c:pt>
                <c:pt idx="22">
                  <c:v>10.769230769230001</c:v>
                </c:pt>
                <c:pt idx="23">
                  <c:v>8.2191780821919966</c:v>
                </c:pt>
                <c:pt idx="24">
                  <c:v>9.0909090909090011</c:v>
                </c:pt>
                <c:pt idx="25">
                  <c:v>9.2857142857140005</c:v>
                </c:pt>
                <c:pt idx="26">
                  <c:v>7.9772079772079989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EC-4DE7-A0D4-94B4EF46BDB4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je částečně spoluodpovědná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Sheet1!$C$2:$C$28</c:f>
              <c:numCache>
                <c:formatCode>0\ \ \ \ \ \ \ \ </c:formatCode>
                <c:ptCount val="27"/>
                <c:pt idx="0">
                  <c:v>23.221343873519992</c:v>
                </c:pt>
                <c:pt idx="1">
                  <c:v>25.357873210630004</c:v>
                </c:pt>
                <c:pt idx="2">
                  <c:v>21.223709369019996</c:v>
                </c:pt>
                <c:pt idx="3">
                  <c:v>19.540229885059993</c:v>
                </c:pt>
                <c:pt idx="4">
                  <c:v>20.359281437130001</c:v>
                </c:pt>
                <c:pt idx="5">
                  <c:v>22.92682926829</c:v>
                </c:pt>
                <c:pt idx="6">
                  <c:v>20.481927710840001</c:v>
                </c:pt>
                <c:pt idx="7">
                  <c:v>25.78616352201</c:v>
                </c:pt>
                <c:pt idx="8">
                  <c:v>27.192982456140001</c:v>
                </c:pt>
                <c:pt idx="9">
                  <c:v>26.548672566369994</c:v>
                </c:pt>
                <c:pt idx="10">
                  <c:v>20.391061452510009</c:v>
                </c:pt>
                <c:pt idx="11">
                  <c:v>24.277456647400001</c:v>
                </c:pt>
                <c:pt idx="12">
                  <c:v>24.615384615380005</c:v>
                </c:pt>
                <c:pt idx="13">
                  <c:v>24.324324324319999</c:v>
                </c:pt>
                <c:pt idx="14">
                  <c:v>25.233644859809996</c:v>
                </c:pt>
                <c:pt idx="15">
                  <c:v>23.5</c:v>
                </c:pt>
                <c:pt idx="16">
                  <c:v>18.987341772149996</c:v>
                </c:pt>
                <c:pt idx="17">
                  <c:v>25.448028673839996</c:v>
                </c:pt>
                <c:pt idx="18">
                  <c:v>18.604651162790002</c:v>
                </c:pt>
                <c:pt idx="19">
                  <c:v>32.5</c:v>
                </c:pt>
                <c:pt idx="20">
                  <c:v>18.75</c:v>
                </c:pt>
                <c:pt idx="21">
                  <c:v>21.2389380531</c:v>
                </c:pt>
                <c:pt idx="22">
                  <c:v>29.230769230769994</c:v>
                </c:pt>
                <c:pt idx="23">
                  <c:v>28.082191780819997</c:v>
                </c:pt>
                <c:pt idx="24">
                  <c:v>19.696969696970001</c:v>
                </c:pt>
                <c:pt idx="25">
                  <c:v>19.285714285709993</c:v>
                </c:pt>
                <c:pt idx="26">
                  <c:v>22.507122507119991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EC-4DE7-A0D4-94B4EF46BDB4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spíše není spoluodpovědná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Sheet1!$D$2:$D$28</c:f>
              <c:numCache>
                <c:formatCode>0\ \ \ \ \ \ \ \ </c:formatCode>
                <c:ptCount val="27"/>
                <c:pt idx="0">
                  <c:v>22.332015810280001</c:v>
                </c:pt>
                <c:pt idx="1">
                  <c:v>21.676891615540004</c:v>
                </c:pt>
                <c:pt idx="2">
                  <c:v>22.94455066922</c:v>
                </c:pt>
                <c:pt idx="3">
                  <c:v>20.689655172409999</c:v>
                </c:pt>
                <c:pt idx="4">
                  <c:v>17.964071856290001</c:v>
                </c:pt>
                <c:pt idx="5">
                  <c:v>26.829268292679995</c:v>
                </c:pt>
                <c:pt idx="6">
                  <c:v>22.28915662651</c:v>
                </c:pt>
                <c:pt idx="7">
                  <c:v>24.528301886789997</c:v>
                </c:pt>
                <c:pt idx="8">
                  <c:v>20.614035087720001</c:v>
                </c:pt>
                <c:pt idx="9">
                  <c:v>23.893805309729995</c:v>
                </c:pt>
                <c:pt idx="10">
                  <c:v>23.743016759779998</c:v>
                </c:pt>
                <c:pt idx="11">
                  <c:v>23.988439306359989</c:v>
                </c:pt>
                <c:pt idx="12">
                  <c:v>15.897435897440003</c:v>
                </c:pt>
                <c:pt idx="13">
                  <c:v>17.567567567569991</c:v>
                </c:pt>
                <c:pt idx="14">
                  <c:v>19.626168224300002</c:v>
                </c:pt>
                <c:pt idx="15">
                  <c:v>23.5</c:v>
                </c:pt>
                <c:pt idx="16">
                  <c:v>25.316455696199998</c:v>
                </c:pt>
                <c:pt idx="17">
                  <c:v>23.29749103943</c:v>
                </c:pt>
                <c:pt idx="18">
                  <c:v>18.604651162790002</c:v>
                </c:pt>
                <c:pt idx="19">
                  <c:v>10</c:v>
                </c:pt>
                <c:pt idx="20">
                  <c:v>25</c:v>
                </c:pt>
                <c:pt idx="21">
                  <c:v>19.469026548669994</c:v>
                </c:pt>
                <c:pt idx="22">
                  <c:v>16.153846153850004</c:v>
                </c:pt>
                <c:pt idx="23">
                  <c:v>23.287671232879998</c:v>
                </c:pt>
                <c:pt idx="24">
                  <c:v>24.242424242419993</c:v>
                </c:pt>
                <c:pt idx="25">
                  <c:v>27.857142857139998</c:v>
                </c:pt>
                <c:pt idx="26">
                  <c:v>22.222222222219994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FEC-4DE7-A0D4-94B4EF46BDB4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není spoluodpovědná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Sheet1!$E$2:$E$28</c:f>
              <c:numCache>
                <c:formatCode>0\ \ \ \ \ \ \ \ </c:formatCode>
                <c:ptCount val="27"/>
                <c:pt idx="0">
                  <c:v>40.909090909090004</c:v>
                </c:pt>
                <c:pt idx="1">
                  <c:v>38.036809815950001</c:v>
                </c:pt>
                <c:pt idx="2">
                  <c:v>43.594646271509994</c:v>
                </c:pt>
                <c:pt idx="3">
                  <c:v>49.425287356319998</c:v>
                </c:pt>
                <c:pt idx="4">
                  <c:v>50.299401197600005</c:v>
                </c:pt>
                <c:pt idx="5">
                  <c:v>36.097560975609994</c:v>
                </c:pt>
                <c:pt idx="6">
                  <c:v>40.963855421689999</c:v>
                </c:pt>
                <c:pt idx="7">
                  <c:v>39.622641509430004</c:v>
                </c:pt>
                <c:pt idx="8">
                  <c:v>35.964912280700005</c:v>
                </c:pt>
                <c:pt idx="9">
                  <c:v>35.398230088500007</c:v>
                </c:pt>
                <c:pt idx="10">
                  <c:v>39.944134078209999</c:v>
                </c:pt>
                <c:pt idx="11">
                  <c:v>41.040462427749993</c:v>
                </c:pt>
                <c:pt idx="12">
                  <c:v>45.641025641030005</c:v>
                </c:pt>
                <c:pt idx="13">
                  <c:v>45.945945945950008</c:v>
                </c:pt>
                <c:pt idx="14">
                  <c:v>42.990654205609999</c:v>
                </c:pt>
                <c:pt idx="15">
                  <c:v>40.5</c:v>
                </c:pt>
                <c:pt idx="16">
                  <c:v>41.350210970460004</c:v>
                </c:pt>
                <c:pt idx="17">
                  <c:v>35.483870967739989</c:v>
                </c:pt>
                <c:pt idx="18">
                  <c:v>58.139534883720003</c:v>
                </c:pt>
                <c:pt idx="19">
                  <c:v>45</c:v>
                </c:pt>
                <c:pt idx="20">
                  <c:v>40.625000000000007</c:v>
                </c:pt>
                <c:pt idx="21">
                  <c:v>42.477876106189996</c:v>
                </c:pt>
                <c:pt idx="22">
                  <c:v>40</c:v>
                </c:pt>
                <c:pt idx="23">
                  <c:v>37.67123287671</c:v>
                </c:pt>
                <c:pt idx="24">
                  <c:v>45.454545454549994</c:v>
                </c:pt>
                <c:pt idx="25">
                  <c:v>42.142857142860002</c:v>
                </c:pt>
                <c:pt idx="26">
                  <c:v>39.886039886039995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EC-4DE7-A0D4-94B4EF46BDB4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r">
                  <a:defRPr sz="800" b="0">
                    <a:latin typeface="+mn-lt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Sheet1!$F$2:$F$28</c:f>
              <c:numCache>
                <c:formatCode>0\ \ \ \ \ \ \ \ </c:formatCode>
                <c:ptCount val="27"/>
                <c:pt idx="0">
                  <c:v>4.1501976284589981</c:v>
                </c:pt>
                <c:pt idx="1">
                  <c:v>5.3169734151329999</c:v>
                </c:pt>
                <c:pt idx="2">
                  <c:v>3.0592734225619997</c:v>
                </c:pt>
                <c:pt idx="3">
                  <c:v>2.2988505747129997</c:v>
                </c:pt>
                <c:pt idx="4">
                  <c:v>4.7904191616769989</c:v>
                </c:pt>
                <c:pt idx="5">
                  <c:v>4.3902439024389999</c:v>
                </c:pt>
                <c:pt idx="6">
                  <c:v>6.6265060240959981</c:v>
                </c:pt>
                <c:pt idx="7">
                  <c:v>4.4025157232699987</c:v>
                </c:pt>
                <c:pt idx="8">
                  <c:v>2.1929824561399998</c:v>
                </c:pt>
                <c:pt idx="9">
                  <c:v>3.53982300885</c:v>
                </c:pt>
                <c:pt idx="10">
                  <c:v>4.189944134077999</c:v>
                </c:pt>
                <c:pt idx="11">
                  <c:v>4.046242774566001</c:v>
                </c:pt>
                <c:pt idx="12">
                  <c:v>4.6153846153849987</c:v>
                </c:pt>
                <c:pt idx="13">
                  <c:v>6.7567567567569995</c:v>
                </c:pt>
                <c:pt idx="14">
                  <c:v>1.8691588785050002</c:v>
                </c:pt>
                <c:pt idx="15">
                  <c:v>4.5</c:v>
                </c:pt>
                <c:pt idx="16">
                  <c:v>5.0632911392409996</c:v>
                </c:pt>
                <c:pt idx="17">
                  <c:v>3.5842293906810001</c:v>
                </c:pt>
                <c:pt idx="18">
                  <c:v>2.3255813953489999</c:v>
                </c:pt>
                <c:pt idx="19">
                  <c:v>5</c:v>
                </c:pt>
                <c:pt idx="20">
                  <c:v>3.125</c:v>
                </c:pt>
                <c:pt idx="21">
                  <c:v>2.6548672566370004</c:v>
                </c:pt>
                <c:pt idx="22">
                  <c:v>3.8461538461539999</c:v>
                </c:pt>
                <c:pt idx="23">
                  <c:v>2.7397260273970003</c:v>
                </c:pt>
                <c:pt idx="24">
                  <c:v>1.5151515151519999</c:v>
                </c:pt>
                <c:pt idx="25">
                  <c:v>1.4285714285710001</c:v>
                </c:pt>
                <c:pt idx="26" formatCode="0\ \↑">
                  <c:v>7.4074074074069989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EC-4DE7-A0D4-94B4EF46BD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14858168"/>
        <c:axId val="714868752"/>
      </c:barChart>
      <c:catAx>
        <c:axId val="71485816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4868752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714868752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714858168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legend>
      <c:legendPos val="t"/>
      <c:layout>
        <c:manualLayout>
          <c:xMode val="edge"/>
          <c:yMode val="edge"/>
          <c:x val="1.0000961615914378E-2"/>
          <c:y val="0"/>
          <c:w val="0.89999990633611249"/>
          <c:h val="3.9402138328541871E-2"/>
        </c:manualLayout>
      </c:layout>
      <c:overlay val="0"/>
      <c:spPr>
        <a:noFill/>
        <a:ln w="19629">
          <a:noFill/>
        </a:ln>
      </c:spPr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4572258255181291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neznámá osoba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Sheet1!$B$2:$B$34</c:f>
              <c:numCache>
                <c:formatCode>0\ \ \ \ \ \ \ \ </c:formatCode>
                <c:ptCount val="33"/>
                <c:pt idx="0">
                  <c:v>9.387351778655999</c:v>
                </c:pt>
                <c:pt idx="1">
                  <c:v>9.3750000000000018</c:v>
                </c:pt>
                <c:pt idx="2">
                  <c:v>9.0909090909090011</c:v>
                </c:pt>
                <c:pt idx="3">
                  <c:v>12.269938650310001</c:v>
                </c:pt>
                <c:pt idx="4">
                  <c:v>5.46875</c:v>
                </c:pt>
                <c:pt idx="5">
                  <c:v>10.07462686567</c:v>
                </c:pt>
                <c:pt idx="6">
                  <c:v>13.40206185567</c:v>
                </c:pt>
                <c:pt idx="7">
                  <c:v>10.344827586209998</c:v>
                </c:pt>
                <c:pt idx="8">
                  <c:v>9.2307692307690008</c:v>
                </c:pt>
                <c:pt idx="9">
                  <c:v>8.510638297872001</c:v>
                </c:pt>
                <c:pt idx="10">
                  <c:v>22.222222222219994</c:v>
                </c:pt>
                <c:pt idx="11">
                  <c:v>8.333333333333</c:v>
                </c:pt>
                <c:pt idx="12">
                  <c:v>10</c:v>
                </c:pt>
                <c:pt idx="13">
                  <c:v>9</c:v>
                </c:pt>
                <c:pt idx="14">
                  <c:v>7.6666666666669991</c:v>
                </c:pt>
                <c:pt idx="15">
                  <c:v>12.440191387560001</c:v>
                </c:pt>
                <c:pt idx="16">
                  <c:v>10.714285714289998</c:v>
                </c:pt>
                <c:pt idx="17">
                  <c:v>3.2258064516130003</c:v>
                </c:pt>
                <c:pt idx="18">
                  <c:v>13.19444444444</c:v>
                </c:pt>
                <c:pt idx="19">
                  <c:v>7.9229122055669992</c:v>
                </c:pt>
                <c:pt idx="20">
                  <c:v>10.64220183486</c:v>
                </c:pt>
                <c:pt idx="21">
                  <c:v>8.7533156498670017</c:v>
                </c:pt>
                <c:pt idx="22">
                  <c:v>7.734806629833999</c:v>
                </c:pt>
                <c:pt idx="23">
                  <c:v>7.7625570776259982</c:v>
                </c:pt>
                <c:pt idx="24">
                  <c:v>13.1914893617</c:v>
                </c:pt>
                <c:pt idx="25" formatCode="0\ \↑">
                  <c:v>19.2</c:v>
                </c:pt>
                <c:pt idx="26">
                  <c:v>15.2</c:v>
                </c:pt>
                <c:pt idx="27">
                  <c:v>6.896551724137999</c:v>
                </c:pt>
                <c:pt idx="28">
                  <c:v>6.5420560747659993</c:v>
                </c:pt>
                <c:pt idx="29">
                  <c:v>10.638297872340001</c:v>
                </c:pt>
                <c:pt idx="30">
                  <c:v>3.1055900621120007</c:v>
                </c:pt>
                <c:pt idx="31">
                  <c:v>4.2016806722690001</c:v>
                </c:pt>
                <c:pt idx="32">
                  <c:v>10.169491525420002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F5-45A4-A44F-9622E76246F4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známá osoba mimo  manželství, partnerství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Sheet1!$C$2:$C$34</c:f>
              <c:numCache>
                <c:formatCode>0\ \ \ \ \ \ \ \ </c:formatCode>
                <c:ptCount val="33"/>
                <c:pt idx="0">
                  <c:v>23.221343873519992</c:v>
                </c:pt>
                <c:pt idx="1">
                  <c:v>26.04166666667</c:v>
                </c:pt>
                <c:pt idx="2">
                  <c:v>24.242424242419993</c:v>
                </c:pt>
                <c:pt idx="3">
                  <c:v>22.085889570549988</c:v>
                </c:pt>
                <c:pt idx="4">
                  <c:v>25.78125</c:v>
                </c:pt>
                <c:pt idx="5">
                  <c:v>18.283582089549991</c:v>
                </c:pt>
                <c:pt idx="6">
                  <c:v>27.835051546390005</c:v>
                </c:pt>
                <c:pt idx="7">
                  <c:v>21.839080459769999</c:v>
                </c:pt>
                <c:pt idx="8">
                  <c:v>23.296703296699995</c:v>
                </c:pt>
                <c:pt idx="9">
                  <c:v>23.708206686929994</c:v>
                </c:pt>
                <c:pt idx="10">
                  <c:v>11.111111111109997</c:v>
                </c:pt>
                <c:pt idx="11">
                  <c:v>30.555555555560002</c:v>
                </c:pt>
                <c:pt idx="12">
                  <c:v>25</c:v>
                </c:pt>
                <c:pt idx="13">
                  <c:v>23</c:v>
                </c:pt>
                <c:pt idx="14">
                  <c:v>22.333333333329996</c:v>
                </c:pt>
                <c:pt idx="15">
                  <c:v>25.837320574159996</c:v>
                </c:pt>
                <c:pt idx="16">
                  <c:v>10.714285714289998</c:v>
                </c:pt>
                <c:pt idx="17">
                  <c:v>22.580645161290001</c:v>
                </c:pt>
                <c:pt idx="18">
                  <c:v>25.694444444439995</c:v>
                </c:pt>
                <c:pt idx="19">
                  <c:v>22.698072805139997</c:v>
                </c:pt>
                <c:pt idx="20">
                  <c:v>23.669724770639991</c:v>
                </c:pt>
                <c:pt idx="21">
                  <c:v>22.546419098139992</c:v>
                </c:pt>
                <c:pt idx="22">
                  <c:v>23.756906077349996</c:v>
                </c:pt>
                <c:pt idx="23">
                  <c:v>26.48401826484</c:v>
                </c:pt>
                <c:pt idx="24">
                  <c:v>20.851063829790004</c:v>
                </c:pt>
                <c:pt idx="25">
                  <c:v>27.2</c:v>
                </c:pt>
                <c:pt idx="26">
                  <c:v>22.4</c:v>
                </c:pt>
                <c:pt idx="27">
                  <c:v>16.379310344829996</c:v>
                </c:pt>
                <c:pt idx="28">
                  <c:v>30.84112149533</c:v>
                </c:pt>
                <c:pt idx="29">
                  <c:v>21.985815602839995</c:v>
                </c:pt>
                <c:pt idx="30">
                  <c:v>16.770186335399991</c:v>
                </c:pt>
                <c:pt idx="31">
                  <c:v>30.252100840339992</c:v>
                </c:pt>
                <c:pt idx="32">
                  <c:v>22.881355932200005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F5-45A4-A44F-9622E76246F4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osoba z manželtvstí, partnerství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Sheet1!$D$2:$D$34</c:f>
              <c:numCache>
                <c:formatCode>0\ \ \ \ \ \ \ \ </c:formatCode>
                <c:ptCount val="33"/>
                <c:pt idx="0">
                  <c:v>22.332015810280001</c:v>
                </c:pt>
                <c:pt idx="1">
                  <c:v>15.625</c:v>
                </c:pt>
                <c:pt idx="2">
                  <c:v>19.696969696970001</c:v>
                </c:pt>
                <c:pt idx="3">
                  <c:v>18.404907975459999</c:v>
                </c:pt>
                <c:pt idx="4">
                  <c:v>25.390625</c:v>
                </c:pt>
                <c:pt idx="5">
                  <c:v>24.253731343279991</c:v>
                </c:pt>
                <c:pt idx="6">
                  <c:v>25.77319587629</c:v>
                </c:pt>
                <c:pt idx="7">
                  <c:v>20.114942528739999</c:v>
                </c:pt>
                <c:pt idx="8">
                  <c:v>22.637362637359999</c:v>
                </c:pt>
                <c:pt idx="9">
                  <c:v>21.580547112459996</c:v>
                </c:pt>
                <c:pt idx="10">
                  <c:v>38.888888888889994</c:v>
                </c:pt>
                <c:pt idx="11">
                  <c:v>27.777777777779995</c:v>
                </c:pt>
                <c:pt idx="12">
                  <c:v>23</c:v>
                </c:pt>
                <c:pt idx="13">
                  <c:v>22</c:v>
                </c:pt>
                <c:pt idx="14">
                  <c:v>20.833333333329996</c:v>
                </c:pt>
                <c:pt idx="15">
                  <c:v>25.358851674640004</c:v>
                </c:pt>
                <c:pt idx="16">
                  <c:v>32.142857142860002</c:v>
                </c:pt>
                <c:pt idx="17">
                  <c:v>16.129032258059997</c:v>
                </c:pt>
                <c:pt idx="18">
                  <c:v>23.611111111110002</c:v>
                </c:pt>
                <c:pt idx="19">
                  <c:v>19.057815845820002</c:v>
                </c:pt>
                <c:pt idx="20">
                  <c:v>25.1376146789</c:v>
                </c:pt>
                <c:pt idx="21" formatCode="0\ \↑">
                  <c:v>29.177718832890001</c:v>
                </c:pt>
                <c:pt idx="22">
                  <c:v>19.337016574589995</c:v>
                </c:pt>
                <c:pt idx="23">
                  <c:v>19.17808219178</c:v>
                </c:pt>
                <c:pt idx="24">
                  <c:v>16.595744680849997</c:v>
                </c:pt>
                <c:pt idx="25" formatCode="0\ \↓">
                  <c:v>10.4</c:v>
                </c:pt>
                <c:pt idx="26">
                  <c:v>26.4</c:v>
                </c:pt>
                <c:pt idx="27">
                  <c:v>31.034482758620001</c:v>
                </c:pt>
                <c:pt idx="28">
                  <c:v>23.364485981310001</c:v>
                </c:pt>
                <c:pt idx="29">
                  <c:v>19.858156028370001</c:v>
                </c:pt>
                <c:pt idx="30">
                  <c:v>22.981366459629996</c:v>
                </c:pt>
                <c:pt idx="31">
                  <c:v>27.731092436969991</c:v>
                </c:pt>
                <c:pt idx="32">
                  <c:v>17.796610169489995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F5-45A4-A44F-9622E76246F4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neví, neodpověděla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Sheet1!$E$2:$E$34</c:f>
              <c:numCache>
                <c:formatCode>0\ \ \ \ \ \ \ \ </c:formatCode>
                <c:ptCount val="33"/>
                <c:pt idx="0">
                  <c:v>40.909090909090004</c:v>
                </c:pt>
                <c:pt idx="1">
                  <c:v>46.875</c:v>
                </c:pt>
                <c:pt idx="2">
                  <c:v>42.424242424239999</c:v>
                </c:pt>
                <c:pt idx="3">
                  <c:v>42.331288343560004</c:v>
                </c:pt>
                <c:pt idx="4">
                  <c:v>38.28125</c:v>
                </c:pt>
                <c:pt idx="5">
                  <c:v>43.656716417910005</c:v>
                </c:pt>
                <c:pt idx="6">
                  <c:v>29.896907216490003</c:v>
                </c:pt>
                <c:pt idx="7">
                  <c:v>41.954022988510005</c:v>
                </c:pt>
                <c:pt idx="8">
                  <c:v>41.318681318679999</c:v>
                </c:pt>
                <c:pt idx="9">
                  <c:v>41.945288753799993</c:v>
                </c:pt>
                <c:pt idx="10">
                  <c:v>16.66666666667</c:v>
                </c:pt>
                <c:pt idx="11">
                  <c:v>33.333333333330003</c:v>
                </c:pt>
                <c:pt idx="12">
                  <c:v>39</c:v>
                </c:pt>
                <c:pt idx="13">
                  <c:v>42</c:v>
                </c:pt>
                <c:pt idx="14">
                  <c:v>44.5</c:v>
                </c:pt>
                <c:pt idx="15">
                  <c:v>33.492822966510012</c:v>
                </c:pt>
                <c:pt idx="16">
                  <c:v>42.857142857139998</c:v>
                </c:pt>
                <c:pt idx="17">
                  <c:v>51.612903225810001</c:v>
                </c:pt>
                <c:pt idx="18">
                  <c:v>34.027777777779995</c:v>
                </c:pt>
                <c:pt idx="19">
                  <c:v>46.038543897220002</c:v>
                </c:pt>
                <c:pt idx="20">
                  <c:v>36.513761467889992</c:v>
                </c:pt>
                <c:pt idx="21">
                  <c:v>36.074270557029998</c:v>
                </c:pt>
                <c:pt idx="22">
                  <c:v>45.856353591159994</c:v>
                </c:pt>
                <c:pt idx="23">
                  <c:v>39.269406392690001</c:v>
                </c:pt>
                <c:pt idx="24">
                  <c:v>46.382978723400001</c:v>
                </c:pt>
                <c:pt idx="25">
                  <c:v>42.4</c:v>
                </c:pt>
                <c:pt idx="26">
                  <c:v>32</c:v>
                </c:pt>
                <c:pt idx="27">
                  <c:v>41.37931034483001</c:v>
                </c:pt>
                <c:pt idx="28">
                  <c:v>37.383177570089998</c:v>
                </c:pt>
                <c:pt idx="29">
                  <c:v>44.680851063829998</c:v>
                </c:pt>
                <c:pt idx="30">
                  <c:v>49.068322981370009</c:v>
                </c:pt>
                <c:pt idx="31">
                  <c:v>31.932773109239996</c:v>
                </c:pt>
                <c:pt idx="32">
                  <c:v>44.915254237289993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F5-45A4-A44F-9622E76246F4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0">
                    <a:latin typeface="+mn-lt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Sheet1!$F$2:$F$34</c:f>
              <c:numCache>
                <c:formatCode>0\ \ \ \ \ \ \ \ </c:formatCode>
                <c:ptCount val="33"/>
                <c:pt idx="0">
                  <c:v>4.1501976284589981</c:v>
                </c:pt>
                <c:pt idx="1">
                  <c:v>2.083333333333</c:v>
                </c:pt>
                <c:pt idx="2">
                  <c:v>4.5454545454549988</c:v>
                </c:pt>
                <c:pt idx="3">
                  <c:v>4.9079754601229988</c:v>
                </c:pt>
                <c:pt idx="4">
                  <c:v>5.078125</c:v>
                </c:pt>
                <c:pt idx="5">
                  <c:v>3.731343283582</c:v>
                </c:pt>
                <c:pt idx="6">
                  <c:v>3.0927835051549999</c:v>
                </c:pt>
                <c:pt idx="7">
                  <c:v>5.7471264367819987</c:v>
                </c:pt>
                <c:pt idx="8">
                  <c:v>3.5164835164839996</c:v>
                </c:pt>
                <c:pt idx="9">
                  <c:v>4.2553191489359987</c:v>
                </c:pt>
                <c:pt idx="10">
                  <c:v>11.111111111109997</c:v>
                </c:pt>
                <c:pt idx="11">
                  <c:v>0</c:v>
                </c:pt>
                <c:pt idx="12">
                  <c:v>4</c:v>
                </c:pt>
                <c:pt idx="13">
                  <c:v>4</c:v>
                </c:pt>
                <c:pt idx="14">
                  <c:v>4.6666666666669991</c:v>
                </c:pt>
                <c:pt idx="15">
                  <c:v>2.8708133971289995</c:v>
                </c:pt>
                <c:pt idx="16">
                  <c:v>3.5714285714289997</c:v>
                </c:pt>
                <c:pt idx="17">
                  <c:v>6.4516129032259997</c:v>
                </c:pt>
                <c:pt idx="18">
                  <c:v>3.4722222222219998</c:v>
                </c:pt>
                <c:pt idx="19">
                  <c:v>4.2826552462529994</c:v>
                </c:pt>
                <c:pt idx="20">
                  <c:v>4.036697247705999</c:v>
                </c:pt>
                <c:pt idx="21">
                  <c:v>3.4482758620689999</c:v>
                </c:pt>
                <c:pt idx="22">
                  <c:v>3.3149171270719999</c:v>
                </c:pt>
                <c:pt idx="23">
                  <c:v>7.3059360730589979</c:v>
                </c:pt>
                <c:pt idx="24">
                  <c:v>2.9787234042549997</c:v>
                </c:pt>
                <c:pt idx="25">
                  <c:v>0.8</c:v>
                </c:pt>
                <c:pt idx="26">
                  <c:v>4</c:v>
                </c:pt>
                <c:pt idx="27">
                  <c:v>4.3103448275859986</c:v>
                </c:pt>
                <c:pt idx="28">
                  <c:v>1.8691588785050002</c:v>
                </c:pt>
                <c:pt idx="29">
                  <c:v>2.836879432623999</c:v>
                </c:pt>
                <c:pt idx="30">
                  <c:v>8.074534161491</c:v>
                </c:pt>
                <c:pt idx="31">
                  <c:v>5.8823529411759994</c:v>
                </c:pt>
                <c:pt idx="32">
                  <c:v>4.2372881355930012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F5-45A4-A44F-9622E76246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71993448"/>
        <c:axId val="472000112"/>
      </c:barChart>
      <c:catAx>
        <c:axId val="4719934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472000112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472000112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471993448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0216216216216222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 spoluodpovědná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Sheet1!$B$2:$B$28</c:f>
              <c:numCache>
                <c:formatCode>0\ \ \ \ \ \ \ \ </c:formatCode>
                <c:ptCount val="27"/>
                <c:pt idx="0">
                  <c:v>8.2015810276680003</c:v>
                </c:pt>
                <c:pt idx="1">
                  <c:v>8.9979550102250005</c:v>
                </c:pt>
                <c:pt idx="2">
                  <c:v>7.4569789674949991</c:v>
                </c:pt>
                <c:pt idx="3">
                  <c:v>8.0459770114939992</c:v>
                </c:pt>
                <c:pt idx="4">
                  <c:v>4.7904191616769989</c:v>
                </c:pt>
                <c:pt idx="5">
                  <c:v>11.707317073169998</c:v>
                </c:pt>
                <c:pt idx="6">
                  <c:v>7.2289156626509978</c:v>
                </c:pt>
                <c:pt idx="7">
                  <c:v>3.7735849056600004</c:v>
                </c:pt>
                <c:pt idx="8">
                  <c:v>11.403508771930001</c:v>
                </c:pt>
                <c:pt idx="9">
                  <c:v>7.0796460176989999</c:v>
                </c:pt>
                <c:pt idx="10">
                  <c:v>9.4972067039110009</c:v>
                </c:pt>
                <c:pt idx="11">
                  <c:v>7.8034682080920001</c:v>
                </c:pt>
                <c:pt idx="12">
                  <c:v>7.1794871794869994</c:v>
                </c:pt>
                <c:pt idx="13">
                  <c:v>6.7567567567569995</c:v>
                </c:pt>
                <c:pt idx="14">
                  <c:v>9.3457943925230023</c:v>
                </c:pt>
                <c:pt idx="15">
                  <c:v>9</c:v>
                </c:pt>
                <c:pt idx="16">
                  <c:v>5.4852320675110002</c:v>
                </c:pt>
                <c:pt idx="17">
                  <c:v>10.035842293910003</c:v>
                </c:pt>
                <c:pt idx="18">
                  <c:v>2.3255813953489999</c:v>
                </c:pt>
                <c:pt idx="19">
                  <c:v>10</c:v>
                </c:pt>
                <c:pt idx="20">
                  <c:v>12.5</c:v>
                </c:pt>
                <c:pt idx="21">
                  <c:v>12.389380530970001</c:v>
                </c:pt>
                <c:pt idx="22">
                  <c:v>5.3846153846149996</c:v>
                </c:pt>
                <c:pt idx="23">
                  <c:v>4.7945205479449982</c:v>
                </c:pt>
                <c:pt idx="24">
                  <c:v>5.303030303029999</c:v>
                </c:pt>
                <c:pt idx="25">
                  <c:v>10.714285714289998</c:v>
                </c:pt>
                <c:pt idx="26">
                  <c:v>9.4017094017090006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37-46B7-A6B1-9580D73F92C4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je částečně spoluodpovědná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Sheet1!$C$2:$C$28</c:f>
              <c:numCache>
                <c:formatCode>0\ \ \ \ \ \ \ \ </c:formatCode>
                <c:ptCount val="27"/>
                <c:pt idx="0">
                  <c:v>22.332015810280001</c:v>
                </c:pt>
                <c:pt idx="1">
                  <c:v>23.312883435580005</c:v>
                </c:pt>
                <c:pt idx="2">
                  <c:v>21.414913957940001</c:v>
                </c:pt>
                <c:pt idx="3">
                  <c:v>18.390804597700001</c:v>
                </c:pt>
                <c:pt idx="4">
                  <c:v>17.36526946108</c:v>
                </c:pt>
                <c:pt idx="5">
                  <c:v>19.024390243899997</c:v>
                </c:pt>
                <c:pt idx="6">
                  <c:v>23.493975903610004</c:v>
                </c:pt>
                <c:pt idx="7">
                  <c:v>20.125786163519997</c:v>
                </c:pt>
                <c:pt idx="8" formatCode="0\ \↑">
                  <c:v>31.140350877189995</c:v>
                </c:pt>
                <c:pt idx="9">
                  <c:v>30.973451327429999</c:v>
                </c:pt>
                <c:pt idx="10">
                  <c:v>21.508379888269992</c:v>
                </c:pt>
                <c:pt idx="11">
                  <c:v>21.387283236989997</c:v>
                </c:pt>
                <c:pt idx="12">
                  <c:v>20.512820512819999</c:v>
                </c:pt>
                <c:pt idx="13">
                  <c:v>21.621621621620001</c:v>
                </c:pt>
                <c:pt idx="14">
                  <c:v>17.757009345789996</c:v>
                </c:pt>
                <c:pt idx="15">
                  <c:v>18</c:v>
                </c:pt>
                <c:pt idx="16">
                  <c:v>18.987341772149996</c:v>
                </c:pt>
                <c:pt idx="17" formatCode="0\ \↑">
                  <c:v>31.182795698919996</c:v>
                </c:pt>
                <c:pt idx="18">
                  <c:v>16.279069767439999</c:v>
                </c:pt>
                <c:pt idx="19">
                  <c:v>22.5</c:v>
                </c:pt>
                <c:pt idx="20">
                  <c:v>21.875</c:v>
                </c:pt>
                <c:pt idx="21">
                  <c:v>25.663716814159994</c:v>
                </c:pt>
                <c:pt idx="22" formatCode="0\ \↑">
                  <c:v>35.384615384619998</c:v>
                </c:pt>
                <c:pt idx="23">
                  <c:v>22.602739726029991</c:v>
                </c:pt>
                <c:pt idx="24">
                  <c:v>25</c:v>
                </c:pt>
                <c:pt idx="25">
                  <c:v>22.142857142860002</c:v>
                </c:pt>
                <c:pt idx="26" formatCode="0\ \↓">
                  <c:v>15.38461538462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37-46B7-A6B1-9580D73F92C4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spíše není spoluodpovědná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Sheet1!$D$2:$D$28</c:f>
              <c:numCache>
                <c:formatCode>0\ \ \ \ \ \ \ \ </c:formatCode>
                <c:ptCount val="27"/>
                <c:pt idx="0">
                  <c:v>24.209486166009999</c:v>
                </c:pt>
                <c:pt idx="1">
                  <c:v>26.58486707566</c:v>
                </c:pt>
                <c:pt idx="2">
                  <c:v>21.988527724669996</c:v>
                </c:pt>
                <c:pt idx="3">
                  <c:v>26.436781609200001</c:v>
                </c:pt>
                <c:pt idx="4">
                  <c:v>25.149700598799996</c:v>
                </c:pt>
                <c:pt idx="5">
                  <c:v>23.414634146339996</c:v>
                </c:pt>
                <c:pt idx="6">
                  <c:v>25.301204819279999</c:v>
                </c:pt>
                <c:pt idx="7">
                  <c:v>26.415094339619998</c:v>
                </c:pt>
                <c:pt idx="8">
                  <c:v>21.052631578949992</c:v>
                </c:pt>
                <c:pt idx="9">
                  <c:v>26.548672566369994</c:v>
                </c:pt>
                <c:pt idx="10">
                  <c:v>24.860335195529991</c:v>
                </c:pt>
                <c:pt idx="11">
                  <c:v>26.878612716759996</c:v>
                </c:pt>
                <c:pt idx="12">
                  <c:v>16.92307692308</c:v>
                </c:pt>
                <c:pt idx="13">
                  <c:v>13.51351351351</c:v>
                </c:pt>
                <c:pt idx="14">
                  <c:v>26.168224299069998</c:v>
                </c:pt>
                <c:pt idx="15">
                  <c:v>28.5</c:v>
                </c:pt>
                <c:pt idx="16">
                  <c:v>27.426160337550002</c:v>
                </c:pt>
                <c:pt idx="17">
                  <c:v>20.788530465949997</c:v>
                </c:pt>
                <c:pt idx="18">
                  <c:v>25.581395348840001</c:v>
                </c:pt>
                <c:pt idx="19">
                  <c:v>20</c:v>
                </c:pt>
                <c:pt idx="20">
                  <c:v>25</c:v>
                </c:pt>
                <c:pt idx="21">
                  <c:v>24.77876106195</c:v>
                </c:pt>
                <c:pt idx="22">
                  <c:v>18.461538461539991</c:v>
                </c:pt>
                <c:pt idx="23">
                  <c:v>31.506849315069996</c:v>
                </c:pt>
                <c:pt idx="24">
                  <c:v>24.242424242419993</c:v>
                </c:pt>
                <c:pt idx="25">
                  <c:v>22.857142857139998</c:v>
                </c:pt>
                <c:pt idx="26">
                  <c:v>23.646723646719998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37-46B7-A6B1-9580D73F92C4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není spoluodpovědná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Sheet1!$E$2:$E$28</c:f>
              <c:numCache>
                <c:formatCode>0\ \↓</c:formatCode>
                <c:ptCount val="27"/>
                <c:pt idx="0" formatCode="0\ \ \ \ \ \ \ \ ">
                  <c:v>41.600790513830006</c:v>
                </c:pt>
                <c:pt idx="1">
                  <c:v>36.400817995909996</c:v>
                </c:pt>
                <c:pt idx="2" formatCode="0\ \↑">
                  <c:v>46.462715105160008</c:v>
                </c:pt>
                <c:pt idx="3" formatCode="0\ \ \ \ \ \ \ \ ">
                  <c:v>44.827586206900001</c:v>
                </c:pt>
                <c:pt idx="4" formatCode="0\ \ \ \ \ \ \ \ ">
                  <c:v>49.700598802400009</c:v>
                </c:pt>
                <c:pt idx="5" formatCode="0\ \ \ \ \ \ \ \ ">
                  <c:v>42.439024390239993</c:v>
                </c:pt>
                <c:pt idx="6" formatCode="0\ \ \ \ \ \ \ \ ">
                  <c:v>38.554216867469997</c:v>
                </c:pt>
                <c:pt idx="7" formatCode="0\ \ \ \ \ \ \ \ ">
                  <c:v>44.654088050309987</c:v>
                </c:pt>
                <c:pt idx="8" formatCode="0\ \ \ \ \ \ \ \ ">
                  <c:v>33.771929824560011</c:v>
                </c:pt>
                <c:pt idx="9" formatCode="0\ \ \ \ \ \ \ \ ">
                  <c:v>30.088495575219994</c:v>
                </c:pt>
                <c:pt idx="10" formatCode="0\ \ \ \ \ \ \ \ ">
                  <c:v>41.061452513970011</c:v>
                </c:pt>
                <c:pt idx="11" formatCode="0\ \ \ \ \ \ \ \ ">
                  <c:v>40.751445086709992</c:v>
                </c:pt>
                <c:pt idx="12" formatCode="0\ \ \ \ \ \ \ \ ">
                  <c:v>50.769230769230006</c:v>
                </c:pt>
                <c:pt idx="13" formatCode="0\ \ \ \ \ \ \ \ ">
                  <c:v>51.35135135134999</c:v>
                </c:pt>
                <c:pt idx="14" formatCode="0\ \ \ \ \ \ \ \ ">
                  <c:v>46.728971962620008</c:v>
                </c:pt>
                <c:pt idx="15" formatCode="0\ \ \ \ \ \ \ \ ">
                  <c:v>40.5</c:v>
                </c:pt>
                <c:pt idx="16" formatCode="0\ \ \ \ \ \ \ \ ">
                  <c:v>43.459915611810004</c:v>
                </c:pt>
                <c:pt idx="17" formatCode="0\ \ \ \ \ \ \ \ ">
                  <c:v>34.408602150540005</c:v>
                </c:pt>
                <c:pt idx="18" formatCode="0\ \ \ \ \ \ \ \ ">
                  <c:v>53.488372093020004</c:v>
                </c:pt>
                <c:pt idx="19" formatCode="0\ \ \ \ \ \ \ \ ">
                  <c:v>45</c:v>
                </c:pt>
                <c:pt idx="20" formatCode="0\ \ \ \ \ \ \ \ ">
                  <c:v>37.5</c:v>
                </c:pt>
                <c:pt idx="21" formatCode="0\ \ \ \ \ \ \ \ ">
                  <c:v>35.398230088500007</c:v>
                </c:pt>
                <c:pt idx="22" formatCode="0\ \ \ \ \ \ \ \ ">
                  <c:v>36.923076923080011</c:v>
                </c:pt>
                <c:pt idx="23" formatCode="0\ \ \ \ \ \ \ \ ">
                  <c:v>38.356164383559999</c:v>
                </c:pt>
                <c:pt idx="24" formatCode="0\ \ \ \ \ \ \ \ ">
                  <c:v>43.939393939390001</c:v>
                </c:pt>
                <c:pt idx="25" formatCode="0\ \ \ \ \ \ \ \ ">
                  <c:v>43.571428571429998</c:v>
                </c:pt>
                <c:pt idx="26" formatCode="0\ \ \ \ \ \ \ \ ">
                  <c:v>45.014245014249994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37-46B7-A6B1-9580D73F92C4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r">
                  <a:defRPr sz="800" b="0">
                    <a:latin typeface="+mn-lt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Sheet1!$F$2:$F$28</c:f>
              <c:numCache>
                <c:formatCode>0\ \ \ \ \ \ \ \ </c:formatCode>
                <c:ptCount val="27"/>
                <c:pt idx="0">
                  <c:v>3.6561264822129997</c:v>
                </c:pt>
                <c:pt idx="1">
                  <c:v>4.7034764826180009</c:v>
                </c:pt>
                <c:pt idx="2">
                  <c:v>2.6768642447420001</c:v>
                </c:pt>
                <c:pt idx="3">
                  <c:v>2.2988505747129997</c:v>
                </c:pt>
                <c:pt idx="4">
                  <c:v>2.9940119760479997</c:v>
                </c:pt>
                <c:pt idx="5">
                  <c:v>3.4146341463410002</c:v>
                </c:pt>
                <c:pt idx="6">
                  <c:v>5.4216867469879988</c:v>
                </c:pt>
                <c:pt idx="7">
                  <c:v>5.0314465408810003</c:v>
                </c:pt>
                <c:pt idx="8">
                  <c:v>2.6315789473680002</c:v>
                </c:pt>
                <c:pt idx="9">
                  <c:v>5.309734513273999</c:v>
                </c:pt>
                <c:pt idx="10">
                  <c:v>3.0726256983239995</c:v>
                </c:pt>
                <c:pt idx="11">
                  <c:v>3.1791907514450006</c:v>
                </c:pt>
                <c:pt idx="12">
                  <c:v>4.6153846153849987</c:v>
                </c:pt>
                <c:pt idx="13">
                  <c:v>6.7567567567569995</c:v>
                </c:pt>
                <c:pt idx="14">
                  <c:v>0</c:v>
                </c:pt>
                <c:pt idx="15">
                  <c:v>4</c:v>
                </c:pt>
                <c:pt idx="16">
                  <c:v>4.6413502109699989</c:v>
                </c:pt>
                <c:pt idx="17">
                  <c:v>3.5842293906810001</c:v>
                </c:pt>
                <c:pt idx="18">
                  <c:v>2.3255813953489999</c:v>
                </c:pt>
                <c:pt idx="19">
                  <c:v>2.5</c:v>
                </c:pt>
                <c:pt idx="20">
                  <c:v>3.125</c:v>
                </c:pt>
                <c:pt idx="21">
                  <c:v>1.769911504425</c:v>
                </c:pt>
                <c:pt idx="22">
                  <c:v>3.8461538461539999</c:v>
                </c:pt>
                <c:pt idx="23">
                  <c:v>2.7397260273970003</c:v>
                </c:pt>
                <c:pt idx="24">
                  <c:v>1.5151515151519999</c:v>
                </c:pt>
                <c:pt idx="25">
                  <c:v>0.71428571428570009</c:v>
                </c:pt>
                <c:pt idx="26" formatCode="0\ \↑">
                  <c:v>6.5527065527069981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37-46B7-A6B1-9580D73F92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72003248"/>
        <c:axId val="471996976"/>
      </c:barChart>
      <c:catAx>
        <c:axId val="47200324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471996976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471996976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472003248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legend>
      <c:legendPos val="t"/>
      <c:layout>
        <c:manualLayout>
          <c:xMode val="edge"/>
          <c:yMode val="edge"/>
          <c:x val="1.0000961615914378E-2"/>
          <c:y val="0"/>
          <c:w val="0.89999990633611249"/>
          <c:h val="3.9402138328541871E-2"/>
        </c:manualLayout>
      </c:layout>
      <c:overlay val="0"/>
      <c:spPr>
        <a:noFill/>
        <a:ln w="19629">
          <a:noFill/>
        </a:ln>
      </c:spPr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4572258255181291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neznámá osoba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Sheet1!$B$2:$B$34</c:f>
              <c:numCache>
                <c:formatCode>0\ \ \ \ \ \ \ \ </c:formatCode>
                <c:ptCount val="33"/>
                <c:pt idx="0">
                  <c:v>8.2015810276680003</c:v>
                </c:pt>
                <c:pt idx="1">
                  <c:v>8.333333333333</c:v>
                </c:pt>
                <c:pt idx="2">
                  <c:v>9.0909090909090011</c:v>
                </c:pt>
                <c:pt idx="3">
                  <c:v>9.2024539877300011</c:v>
                </c:pt>
                <c:pt idx="4">
                  <c:v>8.2031249999999982</c:v>
                </c:pt>
                <c:pt idx="5">
                  <c:v>8.2089552238809986</c:v>
                </c:pt>
                <c:pt idx="6">
                  <c:v>5.1546391752579988</c:v>
                </c:pt>
                <c:pt idx="7">
                  <c:v>6.896551724137999</c:v>
                </c:pt>
                <c:pt idx="8">
                  <c:v>7.032967032967</c:v>
                </c:pt>
                <c:pt idx="9">
                  <c:v>10.030395136779999</c:v>
                </c:pt>
                <c:pt idx="10">
                  <c:v>16.66666666667</c:v>
                </c:pt>
                <c:pt idx="11">
                  <c:v>8.333333333333</c:v>
                </c:pt>
                <c:pt idx="12">
                  <c:v>12</c:v>
                </c:pt>
                <c:pt idx="13">
                  <c:v>7</c:v>
                </c:pt>
                <c:pt idx="14">
                  <c:v>9.1666666666670018</c:v>
                </c:pt>
                <c:pt idx="15">
                  <c:v>6.6985645933009987</c:v>
                </c:pt>
                <c:pt idx="16">
                  <c:v>7.1428571428569994</c:v>
                </c:pt>
                <c:pt idx="17">
                  <c:v>3.2258064516130003</c:v>
                </c:pt>
                <c:pt idx="18">
                  <c:v>7.6388888888889994</c:v>
                </c:pt>
                <c:pt idx="19">
                  <c:v>9.4218415417559989</c:v>
                </c:pt>
                <c:pt idx="20">
                  <c:v>7.1559633027520002</c:v>
                </c:pt>
                <c:pt idx="21">
                  <c:v>9.2838196286470005</c:v>
                </c:pt>
                <c:pt idx="22">
                  <c:v>7.182320441988999</c:v>
                </c:pt>
                <c:pt idx="23">
                  <c:v>5.9360730593610009</c:v>
                </c:pt>
                <c:pt idx="24">
                  <c:v>9.361702127660001</c:v>
                </c:pt>
                <c:pt idx="25">
                  <c:v>13.6</c:v>
                </c:pt>
                <c:pt idx="26">
                  <c:v>13.6</c:v>
                </c:pt>
                <c:pt idx="27">
                  <c:v>9.4827586206900012</c:v>
                </c:pt>
                <c:pt idx="28">
                  <c:v>4.6728971962620003</c:v>
                </c:pt>
                <c:pt idx="29">
                  <c:v>4.2553191489359987</c:v>
                </c:pt>
                <c:pt idx="30">
                  <c:v>3.7267080745339998</c:v>
                </c:pt>
                <c:pt idx="31">
                  <c:v>5.8823529411759994</c:v>
                </c:pt>
                <c:pt idx="32">
                  <c:v>11.864406779660003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EF-44F6-A4B7-6E80924E2710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známá osoba mimo  manželství, partnerství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Sheet1!$C$2:$C$34</c:f>
              <c:numCache>
                <c:formatCode>0\ \ \ \ \ \ \ \ </c:formatCode>
                <c:ptCount val="33"/>
                <c:pt idx="0">
                  <c:v>22.332015810280001</c:v>
                </c:pt>
                <c:pt idx="1">
                  <c:v>22.91666666667</c:v>
                </c:pt>
                <c:pt idx="2">
                  <c:v>21.969696969699996</c:v>
                </c:pt>
                <c:pt idx="3">
                  <c:v>23.312883435580005</c:v>
                </c:pt>
                <c:pt idx="4">
                  <c:v>19.531250000000004</c:v>
                </c:pt>
                <c:pt idx="5">
                  <c:v>21.64179104478</c:v>
                </c:pt>
                <c:pt idx="6">
                  <c:v>29.896907216490003</c:v>
                </c:pt>
                <c:pt idx="7">
                  <c:v>25.287356321840001</c:v>
                </c:pt>
                <c:pt idx="8">
                  <c:v>23.076923076919996</c:v>
                </c:pt>
                <c:pt idx="9">
                  <c:v>20.668693009119991</c:v>
                </c:pt>
                <c:pt idx="10">
                  <c:v>22.222222222219994</c:v>
                </c:pt>
                <c:pt idx="11">
                  <c:v>13.88888888889</c:v>
                </c:pt>
                <c:pt idx="12">
                  <c:v>22</c:v>
                </c:pt>
                <c:pt idx="13">
                  <c:v>22</c:v>
                </c:pt>
                <c:pt idx="14" formatCode="0\ \↓">
                  <c:v>17.66666666667</c:v>
                </c:pt>
                <c:pt idx="15">
                  <c:v>25.837320574159996</c:v>
                </c:pt>
                <c:pt idx="16">
                  <c:v>25</c:v>
                </c:pt>
                <c:pt idx="17">
                  <c:v>22.580645161290001</c:v>
                </c:pt>
                <c:pt idx="18" formatCode="0\ \↑">
                  <c:v>36.111111111110006</c:v>
                </c:pt>
                <c:pt idx="19" formatCode="0\ \↓">
                  <c:v>17.558886509640001</c:v>
                </c:pt>
                <c:pt idx="20" formatCode="0\ \↑">
                  <c:v>26.422018348619996</c:v>
                </c:pt>
                <c:pt idx="21">
                  <c:v>27.320954907160001</c:v>
                </c:pt>
                <c:pt idx="22">
                  <c:v>18.784530386739988</c:v>
                </c:pt>
                <c:pt idx="23">
                  <c:v>18.264840182650001</c:v>
                </c:pt>
                <c:pt idx="24">
                  <c:v>20.851063829790004</c:v>
                </c:pt>
                <c:pt idx="25">
                  <c:v>23.2</c:v>
                </c:pt>
                <c:pt idx="26">
                  <c:v>18.399999999999999</c:v>
                </c:pt>
                <c:pt idx="27">
                  <c:v>24.137931034480005</c:v>
                </c:pt>
                <c:pt idx="28" formatCode="0\ \↑">
                  <c:v>35.514018691589996</c:v>
                </c:pt>
                <c:pt idx="29">
                  <c:v>24.113475177310004</c:v>
                </c:pt>
                <c:pt idx="30">
                  <c:v>14.28571428571</c:v>
                </c:pt>
                <c:pt idx="31">
                  <c:v>23.529411764710005</c:v>
                </c:pt>
                <c:pt idx="32">
                  <c:v>19.49152542373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EF-44F6-A4B7-6E80924E2710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osoba z manželtvstí, partnerství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Sheet1!$D$2:$D$34</c:f>
              <c:numCache>
                <c:formatCode>0\ \ \ \ \ \ \ \ </c:formatCode>
                <c:ptCount val="33"/>
                <c:pt idx="0">
                  <c:v>24.209486166009999</c:v>
                </c:pt>
                <c:pt idx="1">
                  <c:v>11.45833333333</c:v>
                </c:pt>
                <c:pt idx="2">
                  <c:v>22.727272727270005</c:v>
                </c:pt>
                <c:pt idx="3">
                  <c:v>20.858895705519998</c:v>
                </c:pt>
                <c:pt idx="4">
                  <c:v>30.468749999999996</c:v>
                </c:pt>
                <c:pt idx="5">
                  <c:v>23.880597014929997</c:v>
                </c:pt>
                <c:pt idx="6">
                  <c:v>28.865979381439995</c:v>
                </c:pt>
                <c:pt idx="7">
                  <c:v>25.287356321840001</c:v>
                </c:pt>
                <c:pt idx="8">
                  <c:v>21.318681318679999</c:v>
                </c:pt>
                <c:pt idx="9">
                  <c:v>25.531914893620005</c:v>
                </c:pt>
                <c:pt idx="10">
                  <c:v>27.777777777779995</c:v>
                </c:pt>
                <c:pt idx="11">
                  <c:v>41.666666666669997</c:v>
                </c:pt>
                <c:pt idx="12">
                  <c:v>23</c:v>
                </c:pt>
                <c:pt idx="13">
                  <c:v>25</c:v>
                </c:pt>
                <c:pt idx="14">
                  <c:v>22.833333333329996</c:v>
                </c:pt>
                <c:pt idx="15">
                  <c:v>29.665071770330002</c:v>
                </c:pt>
                <c:pt idx="16">
                  <c:v>28.571428571429998</c:v>
                </c:pt>
                <c:pt idx="17">
                  <c:v>29.032258064520001</c:v>
                </c:pt>
                <c:pt idx="18">
                  <c:v>20.138888888890005</c:v>
                </c:pt>
                <c:pt idx="19">
                  <c:v>22.483940042829996</c:v>
                </c:pt>
                <c:pt idx="20">
                  <c:v>25.688073394500002</c:v>
                </c:pt>
                <c:pt idx="21">
                  <c:v>27.055702917769992</c:v>
                </c:pt>
                <c:pt idx="22">
                  <c:v>24.309392265189995</c:v>
                </c:pt>
                <c:pt idx="23">
                  <c:v>24.657534246579996</c:v>
                </c:pt>
                <c:pt idx="24">
                  <c:v>19.14893617021</c:v>
                </c:pt>
                <c:pt idx="25">
                  <c:v>15.2</c:v>
                </c:pt>
                <c:pt idx="26">
                  <c:v>28.8</c:v>
                </c:pt>
                <c:pt idx="27">
                  <c:v>26.724137931029997</c:v>
                </c:pt>
                <c:pt idx="28">
                  <c:v>22.429906542059996</c:v>
                </c:pt>
                <c:pt idx="29">
                  <c:v>26.950354609929995</c:v>
                </c:pt>
                <c:pt idx="30">
                  <c:v>23.602484472050001</c:v>
                </c:pt>
                <c:pt idx="31">
                  <c:v>28.571428571429998</c:v>
                </c:pt>
                <c:pt idx="32">
                  <c:v>21.186440677969994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EF-44F6-A4B7-6E80924E2710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neví, neodpověděla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Sheet1!$E$2:$E$34</c:f>
              <c:numCache>
                <c:formatCode>0\ \ \ \ \ \ \ \ </c:formatCode>
                <c:ptCount val="33"/>
                <c:pt idx="0">
                  <c:v>41.600790513830006</c:v>
                </c:pt>
                <c:pt idx="1">
                  <c:v>54.166666666669997</c:v>
                </c:pt>
                <c:pt idx="2">
                  <c:v>43.181818181819999</c:v>
                </c:pt>
                <c:pt idx="3">
                  <c:v>41.104294478529994</c:v>
                </c:pt>
                <c:pt idx="4">
                  <c:v>37.5</c:v>
                </c:pt>
                <c:pt idx="5">
                  <c:v>44.029850746270007</c:v>
                </c:pt>
                <c:pt idx="6">
                  <c:v>31.958762886599992</c:v>
                </c:pt>
                <c:pt idx="7">
                  <c:v>39.080459770110004</c:v>
                </c:pt>
                <c:pt idx="8">
                  <c:v>44.175824175819997</c:v>
                </c:pt>
                <c:pt idx="9">
                  <c:v>41.337386018239997</c:v>
                </c:pt>
                <c:pt idx="10">
                  <c:v>27.777777777779995</c:v>
                </c:pt>
                <c:pt idx="11">
                  <c:v>30.555555555560002</c:v>
                </c:pt>
                <c:pt idx="12">
                  <c:v>40</c:v>
                </c:pt>
                <c:pt idx="13">
                  <c:v>42</c:v>
                </c:pt>
                <c:pt idx="14" formatCode="0\ \↑">
                  <c:v>46.5</c:v>
                </c:pt>
                <c:pt idx="15">
                  <c:v>34.928229665069999</c:v>
                </c:pt>
                <c:pt idx="16">
                  <c:v>39.28571428571</c:v>
                </c:pt>
                <c:pt idx="17">
                  <c:v>38.709677419349994</c:v>
                </c:pt>
                <c:pt idx="18">
                  <c:v>31.944444444439991</c:v>
                </c:pt>
                <c:pt idx="19">
                  <c:v>46.252676659529996</c:v>
                </c:pt>
                <c:pt idx="20">
                  <c:v>37.614678899080005</c:v>
                </c:pt>
                <c:pt idx="21" formatCode="0\ \↓">
                  <c:v>34.482758620690007</c:v>
                </c:pt>
                <c:pt idx="22">
                  <c:v>47.513812154699998</c:v>
                </c:pt>
                <c:pt idx="23">
                  <c:v>42.92237442922</c:v>
                </c:pt>
                <c:pt idx="24">
                  <c:v>47.234042553189994</c:v>
                </c:pt>
                <c:pt idx="25">
                  <c:v>45.6</c:v>
                </c:pt>
                <c:pt idx="26">
                  <c:v>38.4</c:v>
                </c:pt>
                <c:pt idx="27">
                  <c:v>34.482758620690007</c:v>
                </c:pt>
                <c:pt idx="28">
                  <c:v>35.514018691589996</c:v>
                </c:pt>
                <c:pt idx="29">
                  <c:v>41.134751773049999</c:v>
                </c:pt>
                <c:pt idx="30">
                  <c:v>52.795031055900004</c:v>
                </c:pt>
                <c:pt idx="31">
                  <c:v>36.134453781510004</c:v>
                </c:pt>
                <c:pt idx="32">
                  <c:v>44.067796610170006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EF-44F6-A4B7-6E80924E2710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0">
                    <a:latin typeface="+mn-lt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Sheet1!$F$2:$F$34</c:f>
              <c:numCache>
                <c:formatCode>0\ \ \ \ \ \ \ \ </c:formatCode>
                <c:ptCount val="33"/>
                <c:pt idx="0">
                  <c:v>3.6561264822129997</c:v>
                </c:pt>
                <c:pt idx="1">
                  <c:v>3.125</c:v>
                </c:pt>
                <c:pt idx="2">
                  <c:v>3.0303030303029996</c:v>
                </c:pt>
                <c:pt idx="3">
                  <c:v>5.5214723926379996</c:v>
                </c:pt>
                <c:pt idx="4">
                  <c:v>4.296875</c:v>
                </c:pt>
                <c:pt idx="5">
                  <c:v>2.2388059701489995</c:v>
                </c:pt>
                <c:pt idx="6">
                  <c:v>4.1237113402059986</c:v>
                </c:pt>
                <c:pt idx="7">
                  <c:v>3.4482758620689999</c:v>
                </c:pt>
                <c:pt idx="8">
                  <c:v>4.3956043956039998</c:v>
                </c:pt>
                <c:pt idx="9">
                  <c:v>2.4316109422489998</c:v>
                </c:pt>
                <c:pt idx="10">
                  <c:v>5.5555555555559986</c:v>
                </c:pt>
                <c:pt idx="11">
                  <c:v>5.5555555555559986</c:v>
                </c:pt>
                <c:pt idx="12">
                  <c:v>2</c:v>
                </c:pt>
                <c:pt idx="13">
                  <c:v>4</c:v>
                </c:pt>
                <c:pt idx="14">
                  <c:v>3.8333333333329995</c:v>
                </c:pt>
                <c:pt idx="15">
                  <c:v>2.8708133971289995</c:v>
                </c:pt>
                <c:pt idx="16">
                  <c:v>0</c:v>
                </c:pt>
                <c:pt idx="17">
                  <c:v>6.4516129032259997</c:v>
                </c:pt>
                <c:pt idx="18">
                  <c:v>4.1666666666669991</c:v>
                </c:pt>
                <c:pt idx="19">
                  <c:v>4.2826552462529994</c:v>
                </c:pt>
                <c:pt idx="20">
                  <c:v>3.1192660550459999</c:v>
                </c:pt>
                <c:pt idx="21">
                  <c:v>1.8567639257290001</c:v>
                </c:pt>
                <c:pt idx="22">
                  <c:v>2.2099447513810007</c:v>
                </c:pt>
                <c:pt idx="23" formatCode="0\ \↑">
                  <c:v>8.2191780821919966</c:v>
                </c:pt>
                <c:pt idx="24">
                  <c:v>3.4042553191489993</c:v>
                </c:pt>
                <c:pt idx="25">
                  <c:v>2.4</c:v>
                </c:pt>
                <c:pt idx="26">
                  <c:v>0.8</c:v>
                </c:pt>
                <c:pt idx="27">
                  <c:v>5.1724137931029999</c:v>
                </c:pt>
                <c:pt idx="28">
                  <c:v>1.8691588785050002</c:v>
                </c:pt>
                <c:pt idx="29">
                  <c:v>3.54609929078</c:v>
                </c:pt>
                <c:pt idx="30">
                  <c:v>5.590062111801001</c:v>
                </c:pt>
                <c:pt idx="31">
                  <c:v>5.8823529411759994</c:v>
                </c:pt>
                <c:pt idx="32">
                  <c:v>3.3898305084750002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EF-44F6-A4B7-6E80924E27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71992664"/>
        <c:axId val="471995016"/>
      </c:barChart>
      <c:catAx>
        <c:axId val="47199266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471995016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471995016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471992664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323035185165701"/>
          <c:y val="4.4420193389972946E-2"/>
          <c:w val="0.53676964814834294"/>
          <c:h val="0.95063195170871684"/>
        </c:manualLayout>
      </c:layout>
      <c:barChart>
        <c:barDir val="bar"/>
        <c:grouping val="clustered"/>
        <c:varyColors val="0"/>
        <c:ser>
          <c:idx val="3"/>
          <c:order val="0"/>
          <c:spPr>
            <a:solidFill>
              <a:srgbClr val="FFCC00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+mn-lt"/>
                      <a:ea typeface="Arial"/>
                      <a:cs typeface="Arial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147E-498B-B87A-B42EFE8A934B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+mn-lt"/>
                      <a:ea typeface="Arial"/>
                      <a:cs typeface="Arial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47E-498B-B87A-B42EFE8A934B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0 - 10%</c:v>
                </c:pt>
                <c:pt idx="1">
                  <c:v>10 - 20%</c:v>
                </c:pt>
                <c:pt idx="2">
                  <c:v>20 - 30%</c:v>
                </c:pt>
                <c:pt idx="3">
                  <c:v>30 - 40%</c:v>
                </c:pt>
                <c:pt idx="4">
                  <c:v>40 - 50%</c:v>
                </c:pt>
                <c:pt idx="5">
                  <c:v>50 - 60%</c:v>
                </c:pt>
                <c:pt idx="6">
                  <c:v>60 - 70%</c:v>
                </c:pt>
                <c:pt idx="7">
                  <c:v>70 - 80%</c:v>
                </c:pt>
                <c:pt idx="8">
                  <c:v>80 - 90%</c:v>
                </c:pt>
                <c:pt idx="9">
                  <c:v>90 - 100%</c:v>
                </c:pt>
                <c:pt idx="10">
                  <c:v>neví, neodpověděl/a</c:v>
                </c:pt>
              </c:strCache>
            </c:strRef>
          </c:cat>
          <c:val>
            <c:numRef>
              <c:f>Sheet1!$B$2:$B$12</c:f>
              <c:numCache>
                <c:formatCode>###0.0</c:formatCode>
                <c:ptCount val="11"/>
                <c:pt idx="0">
                  <c:v>8.3992094861660078</c:v>
                </c:pt>
                <c:pt idx="1">
                  <c:v>13.339920948616601</c:v>
                </c:pt>
                <c:pt idx="2">
                  <c:v>15.90909090909091</c:v>
                </c:pt>
                <c:pt idx="3">
                  <c:v>10.671936758893279</c:v>
                </c:pt>
                <c:pt idx="4">
                  <c:v>12.252964426877471</c:v>
                </c:pt>
                <c:pt idx="5">
                  <c:v>9.3873517786561251</c:v>
                </c:pt>
                <c:pt idx="6">
                  <c:v>7.608695652173914</c:v>
                </c:pt>
                <c:pt idx="7">
                  <c:v>5.0395256916996063</c:v>
                </c:pt>
                <c:pt idx="8">
                  <c:v>3.162055335968379</c:v>
                </c:pt>
                <c:pt idx="9" formatCode="####.0">
                  <c:v>0.69169960474308323</c:v>
                </c:pt>
                <c:pt idx="10">
                  <c:v>13.537549407114625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7E-498B-B87A-B42EFE8A934B}"/>
            </c:ext>
          </c:extLst>
        </c:ser>
        <c:ser>
          <c:idx val="0"/>
          <c:order val="1"/>
          <c:spPr>
            <a:solidFill>
              <a:schemeClr val="bg1">
                <a:lumMod val="65000"/>
              </a:scheme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+mn-lt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Sheet1!$A$2:$A$12</c:f>
              <c:strCache>
                <c:ptCount val="11"/>
                <c:pt idx="0">
                  <c:v>0 - 10%</c:v>
                </c:pt>
                <c:pt idx="1">
                  <c:v>10 - 20%</c:v>
                </c:pt>
                <c:pt idx="2">
                  <c:v>20 - 30%</c:v>
                </c:pt>
                <c:pt idx="3">
                  <c:v>30 - 40%</c:v>
                </c:pt>
                <c:pt idx="4">
                  <c:v>40 - 50%</c:v>
                </c:pt>
                <c:pt idx="5">
                  <c:v>50 - 60%</c:v>
                </c:pt>
                <c:pt idx="6">
                  <c:v>60 - 70%</c:v>
                </c:pt>
                <c:pt idx="7">
                  <c:v>70 - 80%</c:v>
                </c:pt>
                <c:pt idx="8">
                  <c:v>80 - 90%</c:v>
                </c:pt>
                <c:pt idx="9">
                  <c:v>90 - 100%</c:v>
                </c:pt>
                <c:pt idx="10">
                  <c:v>neví, neodpověděl/a</c:v>
                </c:pt>
              </c:strCache>
            </c:strRef>
          </c:cat>
          <c:val>
            <c:numRef>
              <c:f>Sheet1!$C$2:$C$12</c:f>
              <c:numCache>
                <c:formatCode>###0.0</c:formatCode>
                <c:ptCount val="11"/>
                <c:pt idx="0">
                  <c:v>9.0384615384615383</c:v>
                </c:pt>
                <c:pt idx="1">
                  <c:v>13.461538461538462</c:v>
                </c:pt>
                <c:pt idx="2">
                  <c:v>15.480769230769234</c:v>
                </c:pt>
                <c:pt idx="3">
                  <c:v>14.423076923076923</c:v>
                </c:pt>
                <c:pt idx="4">
                  <c:v>14.230769230769232</c:v>
                </c:pt>
                <c:pt idx="5">
                  <c:v>9.5192307692307683</c:v>
                </c:pt>
                <c:pt idx="6">
                  <c:v>7.5</c:v>
                </c:pt>
                <c:pt idx="7">
                  <c:v>5.6730769230769225</c:v>
                </c:pt>
                <c:pt idx="8">
                  <c:v>3.3653846153846154</c:v>
                </c:pt>
                <c:pt idx="9" formatCode="General">
                  <c:v>1.0576923076923075</c:v>
                </c:pt>
                <c:pt idx="10" formatCode="General">
                  <c:v>6.25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7E-498B-B87A-B42EFE8A934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714855816"/>
        <c:axId val="714862480"/>
      </c:barChart>
      <c:catAx>
        <c:axId val="714855816"/>
        <c:scaling>
          <c:orientation val="maxMin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cs-CZ"/>
          </a:p>
        </c:txPr>
        <c:crossAx val="71486248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714862480"/>
        <c:scaling>
          <c:orientation val="minMax"/>
          <c:max val="60"/>
          <c:min val="0"/>
        </c:scaling>
        <c:delete val="1"/>
        <c:axPos val="b"/>
        <c:numFmt formatCode="###0.0" sourceLinked="1"/>
        <c:majorTickMark val="out"/>
        <c:minorTickMark val="none"/>
        <c:tickLblPos val="none"/>
        <c:crossAx val="714855816"/>
        <c:crosses val="max"/>
        <c:crossBetween val="between"/>
        <c:majorUnit val="10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5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0216216216216222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 spoluodpovědná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Sheet1!$B$2:$B$28</c:f>
              <c:numCache>
                <c:formatCode>0\ \ \ \ \ \ \ \ </c:formatCode>
                <c:ptCount val="27"/>
                <c:pt idx="0">
                  <c:v>8.4980237154149982</c:v>
                </c:pt>
                <c:pt idx="1">
                  <c:v>8.9979550102250005</c:v>
                </c:pt>
                <c:pt idx="2">
                  <c:v>8.0305927342260013</c:v>
                </c:pt>
                <c:pt idx="3">
                  <c:v>5.7471264367819987</c:v>
                </c:pt>
                <c:pt idx="4">
                  <c:v>7.7844311377249991</c:v>
                </c:pt>
                <c:pt idx="5">
                  <c:v>8.7804878048780015</c:v>
                </c:pt>
                <c:pt idx="6">
                  <c:v>8.4337349397590025</c:v>
                </c:pt>
                <c:pt idx="7">
                  <c:v>6.9182389937110012</c:v>
                </c:pt>
                <c:pt idx="8">
                  <c:v>10.9649122807</c:v>
                </c:pt>
                <c:pt idx="9">
                  <c:v>12.389380530970001</c:v>
                </c:pt>
                <c:pt idx="10">
                  <c:v>10.61452513966</c:v>
                </c:pt>
                <c:pt idx="11">
                  <c:v>6.3583815028899995</c:v>
                </c:pt>
                <c:pt idx="12">
                  <c:v>6.1538461538459988</c:v>
                </c:pt>
                <c:pt idx="13">
                  <c:v>5.4054054054050003</c:v>
                </c:pt>
                <c:pt idx="14">
                  <c:v>7.4766355140189997</c:v>
                </c:pt>
                <c:pt idx="15">
                  <c:v>6.5</c:v>
                </c:pt>
                <c:pt idx="16">
                  <c:v>7.594936708860998</c:v>
                </c:pt>
                <c:pt idx="17">
                  <c:v>10.39426523297</c:v>
                </c:pt>
                <c:pt idx="18">
                  <c:v>2.3255813953489999</c:v>
                </c:pt>
                <c:pt idx="19">
                  <c:v>20</c:v>
                </c:pt>
                <c:pt idx="20">
                  <c:v>15.625</c:v>
                </c:pt>
                <c:pt idx="21">
                  <c:v>11.504424778760002</c:v>
                </c:pt>
                <c:pt idx="22">
                  <c:v>13.07692307692</c:v>
                </c:pt>
                <c:pt idx="23">
                  <c:v>4.7945205479449982</c:v>
                </c:pt>
                <c:pt idx="24">
                  <c:v>6.8181818181819986</c:v>
                </c:pt>
                <c:pt idx="25">
                  <c:v>10</c:v>
                </c:pt>
                <c:pt idx="26">
                  <c:v>7.4074074074069989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6F-4D98-9FFA-ED9B40D21D2C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je částečně spoluodpovědná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Sheet1!$C$2:$C$28</c:f>
              <c:numCache>
                <c:formatCode>0\ \ \ \ \ \ \ \ </c:formatCode>
                <c:ptCount val="27"/>
                <c:pt idx="0">
                  <c:v>19.268774703559991</c:v>
                </c:pt>
                <c:pt idx="1">
                  <c:v>18.404907975459999</c:v>
                </c:pt>
                <c:pt idx="2">
                  <c:v>20.076481835559996</c:v>
                </c:pt>
                <c:pt idx="3">
                  <c:v>17.241379310339997</c:v>
                </c:pt>
                <c:pt idx="4">
                  <c:v>15.56886227545</c:v>
                </c:pt>
                <c:pt idx="5">
                  <c:v>17.07317073171</c:v>
                </c:pt>
                <c:pt idx="6">
                  <c:v>22.89156626506</c:v>
                </c:pt>
                <c:pt idx="7">
                  <c:v>18.238993710690004</c:v>
                </c:pt>
                <c:pt idx="8">
                  <c:v>22.807017543859999</c:v>
                </c:pt>
                <c:pt idx="9">
                  <c:v>20.353982300889999</c:v>
                </c:pt>
                <c:pt idx="10">
                  <c:v>18.435754189939995</c:v>
                </c:pt>
                <c:pt idx="11">
                  <c:v>20.520231213870002</c:v>
                </c:pt>
                <c:pt idx="12">
                  <c:v>17.948717948719992</c:v>
                </c:pt>
                <c:pt idx="13">
                  <c:v>10.810810810810002</c:v>
                </c:pt>
                <c:pt idx="14">
                  <c:v>19.626168224300002</c:v>
                </c:pt>
                <c:pt idx="15">
                  <c:v>23</c:v>
                </c:pt>
                <c:pt idx="16">
                  <c:v>17.721518987339998</c:v>
                </c:pt>
                <c:pt idx="17">
                  <c:v>22.222222222219994</c:v>
                </c:pt>
                <c:pt idx="18">
                  <c:v>11.62790697674</c:v>
                </c:pt>
                <c:pt idx="19">
                  <c:v>10</c:v>
                </c:pt>
                <c:pt idx="20">
                  <c:v>21.875</c:v>
                </c:pt>
                <c:pt idx="21">
                  <c:v>23.008849557519994</c:v>
                </c:pt>
                <c:pt idx="22">
                  <c:v>18.461538461539991</c:v>
                </c:pt>
                <c:pt idx="23">
                  <c:v>19.863013698629995</c:v>
                </c:pt>
                <c:pt idx="24">
                  <c:v>21.969696969699996</c:v>
                </c:pt>
                <c:pt idx="25">
                  <c:v>15</c:v>
                </c:pt>
                <c:pt idx="26">
                  <c:v>18.803418803419998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6F-4D98-9FFA-ED9B40D21D2C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spíše není spoluodpovědná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Sheet1!$D$2:$D$28</c:f>
              <c:numCache>
                <c:formatCode>0\ \ \ \ \ \ \ \ </c:formatCode>
                <c:ptCount val="27"/>
                <c:pt idx="0">
                  <c:v>17.786561264819998</c:v>
                </c:pt>
                <c:pt idx="1">
                  <c:v>18.200408997959997</c:v>
                </c:pt>
                <c:pt idx="2">
                  <c:v>17.399617590819997</c:v>
                </c:pt>
                <c:pt idx="3">
                  <c:v>18.390804597700001</c:v>
                </c:pt>
                <c:pt idx="4">
                  <c:v>19.161676646709996</c:v>
                </c:pt>
                <c:pt idx="5">
                  <c:v>18.048780487799991</c:v>
                </c:pt>
                <c:pt idx="6">
                  <c:v>11.44578313253</c:v>
                </c:pt>
                <c:pt idx="7">
                  <c:v>18.238993710690004</c:v>
                </c:pt>
                <c:pt idx="8">
                  <c:v>20.614035087720001</c:v>
                </c:pt>
                <c:pt idx="9">
                  <c:v>23.893805309729995</c:v>
                </c:pt>
                <c:pt idx="10">
                  <c:v>18.15642458101</c:v>
                </c:pt>
                <c:pt idx="11">
                  <c:v>15.606936416190003</c:v>
                </c:pt>
                <c:pt idx="12">
                  <c:v>17.435897435899999</c:v>
                </c:pt>
                <c:pt idx="13">
                  <c:v>16.216216216219998</c:v>
                </c:pt>
                <c:pt idx="14">
                  <c:v>14.95327102804</c:v>
                </c:pt>
                <c:pt idx="15">
                  <c:v>20</c:v>
                </c:pt>
                <c:pt idx="16">
                  <c:v>15.189873417719999</c:v>
                </c:pt>
                <c:pt idx="17">
                  <c:v>19.713261648749999</c:v>
                </c:pt>
                <c:pt idx="18">
                  <c:v>23.255813953490001</c:v>
                </c:pt>
                <c:pt idx="19">
                  <c:v>12.5</c:v>
                </c:pt>
                <c:pt idx="20">
                  <c:v>18.75</c:v>
                </c:pt>
                <c:pt idx="21">
                  <c:v>18.584070796460001</c:v>
                </c:pt>
                <c:pt idx="22">
                  <c:v>17.692307692309996</c:v>
                </c:pt>
                <c:pt idx="23">
                  <c:v>18.493150684929997</c:v>
                </c:pt>
                <c:pt idx="24">
                  <c:v>20.454545454550001</c:v>
                </c:pt>
                <c:pt idx="25">
                  <c:v>19.285714285709993</c:v>
                </c:pt>
                <c:pt idx="26">
                  <c:v>15.669515669520003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6F-4D98-9FFA-ED9B40D21D2C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není spoluodpovědná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Sheet1!$E$2:$E$28</c:f>
              <c:numCache>
                <c:formatCode>0\ \ \ \ \ \ \ \ </c:formatCode>
                <c:ptCount val="27"/>
                <c:pt idx="0">
                  <c:v>50.988142292490011</c:v>
                </c:pt>
                <c:pt idx="1">
                  <c:v>50.306748466259997</c:v>
                </c:pt>
                <c:pt idx="2">
                  <c:v>51.625239005740006</c:v>
                </c:pt>
                <c:pt idx="3">
                  <c:v>57.471264367819991</c:v>
                </c:pt>
                <c:pt idx="4">
                  <c:v>53.293413173650002</c:v>
                </c:pt>
                <c:pt idx="5">
                  <c:v>51.707317073170003</c:v>
                </c:pt>
                <c:pt idx="6">
                  <c:v>52.409638554219995</c:v>
                </c:pt>
                <c:pt idx="7">
                  <c:v>54.716981132080001</c:v>
                </c:pt>
                <c:pt idx="8">
                  <c:v>42.543859649120002</c:v>
                </c:pt>
                <c:pt idx="9">
                  <c:v>39.823008849560011</c:v>
                </c:pt>
                <c:pt idx="10">
                  <c:v>50.279329608940003</c:v>
                </c:pt>
                <c:pt idx="11">
                  <c:v>53.179190751450001</c:v>
                </c:pt>
                <c:pt idx="12">
                  <c:v>54.871794871789987</c:v>
                </c:pt>
                <c:pt idx="13">
                  <c:v>62.162162162160008</c:v>
                </c:pt>
                <c:pt idx="14">
                  <c:v>57.009345794390001</c:v>
                </c:pt>
                <c:pt idx="15">
                  <c:v>46.5</c:v>
                </c:pt>
                <c:pt idx="16">
                  <c:v>56.118143459919999</c:v>
                </c:pt>
                <c:pt idx="17">
                  <c:v>43.72759856631</c:v>
                </c:pt>
                <c:pt idx="18">
                  <c:v>60.46511627907001</c:v>
                </c:pt>
                <c:pt idx="19">
                  <c:v>55</c:v>
                </c:pt>
                <c:pt idx="20">
                  <c:v>40.625000000000007</c:v>
                </c:pt>
                <c:pt idx="21">
                  <c:v>45.132743362830013</c:v>
                </c:pt>
                <c:pt idx="22">
                  <c:v>49.230769230770008</c:v>
                </c:pt>
                <c:pt idx="23">
                  <c:v>53.424657534249995</c:v>
                </c:pt>
                <c:pt idx="24">
                  <c:v>49.242424242420007</c:v>
                </c:pt>
                <c:pt idx="25">
                  <c:v>54.28571428571</c:v>
                </c:pt>
                <c:pt idx="26">
                  <c:v>51.851851851849986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6F-4D98-9FFA-ED9B40D21D2C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r">
                  <a:defRPr sz="800" b="0">
                    <a:latin typeface="+mn-lt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Sheet1!$F$2:$F$28</c:f>
              <c:numCache>
                <c:formatCode>0\ \ \ \ \ \ \ \ </c:formatCode>
                <c:ptCount val="27"/>
                <c:pt idx="0">
                  <c:v>3.4584980237149994</c:v>
                </c:pt>
                <c:pt idx="1">
                  <c:v>4.089979550102</c:v>
                </c:pt>
                <c:pt idx="2">
                  <c:v>2.8680688336519995</c:v>
                </c:pt>
                <c:pt idx="3">
                  <c:v>1.1494252873559998</c:v>
                </c:pt>
                <c:pt idx="4">
                  <c:v>4.1916167664669981</c:v>
                </c:pt>
                <c:pt idx="5">
                  <c:v>4.3902439024389999</c:v>
                </c:pt>
                <c:pt idx="6">
                  <c:v>4.8192771084340009</c:v>
                </c:pt>
                <c:pt idx="7">
                  <c:v>1.88679245283</c:v>
                </c:pt>
                <c:pt idx="8">
                  <c:v>3.0701754385959998</c:v>
                </c:pt>
                <c:pt idx="9">
                  <c:v>3.53982300885</c:v>
                </c:pt>
                <c:pt idx="10">
                  <c:v>2.5139664804469999</c:v>
                </c:pt>
                <c:pt idx="11">
                  <c:v>4.3352601156070012</c:v>
                </c:pt>
                <c:pt idx="12">
                  <c:v>3.5897435897439998</c:v>
                </c:pt>
                <c:pt idx="13">
                  <c:v>5.4054054054050003</c:v>
                </c:pt>
                <c:pt idx="14">
                  <c:v>0.93457943925230003</c:v>
                </c:pt>
                <c:pt idx="15">
                  <c:v>4</c:v>
                </c:pt>
                <c:pt idx="16">
                  <c:v>3.3755274261599997</c:v>
                </c:pt>
                <c:pt idx="17">
                  <c:v>3.942652329748999</c:v>
                </c:pt>
                <c:pt idx="18">
                  <c:v>2.3255813953489999</c:v>
                </c:pt>
                <c:pt idx="19">
                  <c:v>2.5</c:v>
                </c:pt>
                <c:pt idx="20">
                  <c:v>3.125</c:v>
                </c:pt>
                <c:pt idx="21">
                  <c:v>1.769911504425</c:v>
                </c:pt>
                <c:pt idx="22">
                  <c:v>1.538461538462</c:v>
                </c:pt>
                <c:pt idx="23">
                  <c:v>3.4246575342469998</c:v>
                </c:pt>
                <c:pt idx="24">
                  <c:v>1.5151515151519999</c:v>
                </c:pt>
                <c:pt idx="25">
                  <c:v>1.4285714285710001</c:v>
                </c:pt>
                <c:pt idx="26" formatCode="0\ \↑">
                  <c:v>6.2678062678059971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6F-4D98-9FFA-ED9B40D21D2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10567832"/>
        <c:axId val="710561560"/>
      </c:barChart>
      <c:catAx>
        <c:axId val="71056783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0561560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710561560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710567832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legend>
      <c:legendPos val="t"/>
      <c:layout>
        <c:manualLayout>
          <c:xMode val="edge"/>
          <c:yMode val="edge"/>
          <c:x val="1.0000961615914378E-2"/>
          <c:y val="0"/>
          <c:w val="0.89999990633611249"/>
          <c:h val="3.9402138328541871E-2"/>
        </c:manualLayout>
      </c:layout>
      <c:overlay val="0"/>
      <c:spPr>
        <a:noFill/>
        <a:ln w="19629">
          <a:noFill/>
        </a:ln>
      </c:spPr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4572258255181291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neznámá osoba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Sheet1!$B$2:$B$34</c:f>
              <c:numCache>
                <c:formatCode>0\ \ \ \ \ \ \ \ </c:formatCode>
                <c:ptCount val="33"/>
                <c:pt idx="0">
                  <c:v>8.4980237154149982</c:v>
                </c:pt>
                <c:pt idx="1">
                  <c:v>7.291666666667</c:v>
                </c:pt>
                <c:pt idx="2">
                  <c:v>7.5757575757579989</c:v>
                </c:pt>
                <c:pt idx="3">
                  <c:v>9.815950920245001</c:v>
                </c:pt>
                <c:pt idx="4">
                  <c:v>6.25</c:v>
                </c:pt>
                <c:pt idx="5">
                  <c:v>8.9552238805970017</c:v>
                </c:pt>
                <c:pt idx="6">
                  <c:v>13.40206185567</c:v>
                </c:pt>
                <c:pt idx="7">
                  <c:v>7.4712643678159996</c:v>
                </c:pt>
                <c:pt idx="8">
                  <c:v>8.5714285714290011</c:v>
                </c:pt>
                <c:pt idx="9">
                  <c:v>8.206686930091001</c:v>
                </c:pt>
                <c:pt idx="10">
                  <c:v>22.222222222219994</c:v>
                </c:pt>
                <c:pt idx="11">
                  <c:v>8.333333333333</c:v>
                </c:pt>
                <c:pt idx="12">
                  <c:v>11</c:v>
                </c:pt>
                <c:pt idx="13">
                  <c:v>8</c:v>
                </c:pt>
                <c:pt idx="14">
                  <c:v>8.5</c:v>
                </c:pt>
                <c:pt idx="15">
                  <c:v>6.6985645933009987</c:v>
                </c:pt>
                <c:pt idx="16">
                  <c:v>10.714285714289998</c:v>
                </c:pt>
                <c:pt idx="17">
                  <c:v>3.2258064516130003</c:v>
                </c:pt>
                <c:pt idx="18">
                  <c:v>11.805555555560003</c:v>
                </c:pt>
                <c:pt idx="19">
                  <c:v>8.9935760171310015</c:v>
                </c:pt>
                <c:pt idx="20">
                  <c:v>8.0733944954130017</c:v>
                </c:pt>
                <c:pt idx="21" formatCode="0\ \↑">
                  <c:v>12.20159151194</c:v>
                </c:pt>
                <c:pt idx="22">
                  <c:v>6.0773480662979988</c:v>
                </c:pt>
                <c:pt idx="23">
                  <c:v>5.4794520547950007</c:v>
                </c:pt>
                <c:pt idx="24">
                  <c:v>7.2340425531910002</c:v>
                </c:pt>
                <c:pt idx="25">
                  <c:v>9.6</c:v>
                </c:pt>
                <c:pt idx="26" formatCode="0\ \↑">
                  <c:v>21.6</c:v>
                </c:pt>
                <c:pt idx="27">
                  <c:v>7.7586206896550003</c:v>
                </c:pt>
                <c:pt idx="28">
                  <c:v>5.6074766355139989</c:v>
                </c:pt>
                <c:pt idx="29">
                  <c:v>4.9645390070919992</c:v>
                </c:pt>
                <c:pt idx="30">
                  <c:v>5.590062111801001</c:v>
                </c:pt>
                <c:pt idx="31">
                  <c:v>9.243697478991999</c:v>
                </c:pt>
                <c:pt idx="32">
                  <c:v>4.2372881355930012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F4-4577-BE25-D19C0191628A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známá osoba mimo  manželství, partnerství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Sheet1!$C$2:$C$34</c:f>
              <c:numCache>
                <c:formatCode>0\ \ \ \ \ \ \ \ </c:formatCode>
                <c:ptCount val="33"/>
                <c:pt idx="0">
                  <c:v>19.268774703559991</c:v>
                </c:pt>
                <c:pt idx="1">
                  <c:v>15.625</c:v>
                </c:pt>
                <c:pt idx="2">
                  <c:v>25</c:v>
                </c:pt>
                <c:pt idx="3">
                  <c:v>17.177914110430002</c:v>
                </c:pt>
                <c:pt idx="4">
                  <c:v>17.968749999999996</c:v>
                </c:pt>
                <c:pt idx="5">
                  <c:v>20.522388059699999</c:v>
                </c:pt>
                <c:pt idx="6">
                  <c:v>18.556701030929997</c:v>
                </c:pt>
                <c:pt idx="7">
                  <c:v>18.965517241379988</c:v>
                </c:pt>
                <c:pt idx="8">
                  <c:v>19.340659340659997</c:v>
                </c:pt>
                <c:pt idx="9">
                  <c:v>18.237082066869995</c:v>
                </c:pt>
                <c:pt idx="10">
                  <c:v>16.66666666667</c:v>
                </c:pt>
                <c:pt idx="11">
                  <c:v>30.555555555560002</c:v>
                </c:pt>
                <c:pt idx="12">
                  <c:v>18</c:v>
                </c:pt>
                <c:pt idx="13">
                  <c:v>20</c:v>
                </c:pt>
                <c:pt idx="14">
                  <c:v>17.66666666667</c:v>
                </c:pt>
                <c:pt idx="15">
                  <c:v>20.57416267943</c:v>
                </c:pt>
                <c:pt idx="16">
                  <c:v>10.714285714289998</c:v>
                </c:pt>
                <c:pt idx="17">
                  <c:v>22.580645161290001</c:v>
                </c:pt>
                <c:pt idx="18">
                  <c:v>25</c:v>
                </c:pt>
                <c:pt idx="19">
                  <c:v>16.702355460389999</c:v>
                </c:pt>
                <c:pt idx="20">
                  <c:v>21.467889908259995</c:v>
                </c:pt>
                <c:pt idx="21">
                  <c:v>19.36339522546</c:v>
                </c:pt>
                <c:pt idx="22">
                  <c:v>19.337016574589995</c:v>
                </c:pt>
                <c:pt idx="23">
                  <c:v>22.374429223740002</c:v>
                </c:pt>
                <c:pt idx="24">
                  <c:v>16.170212765959999</c:v>
                </c:pt>
                <c:pt idx="25">
                  <c:v>16</c:v>
                </c:pt>
                <c:pt idx="26">
                  <c:v>16.8</c:v>
                </c:pt>
                <c:pt idx="27">
                  <c:v>10.344827586209998</c:v>
                </c:pt>
                <c:pt idx="28">
                  <c:v>24.299065420560005</c:v>
                </c:pt>
                <c:pt idx="29" formatCode="0\ \↑">
                  <c:v>29.787234042549997</c:v>
                </c:pt>
                <c:pt idx="30">
                  <c:v>11.1801242236</c:v>
                </c:pt>
                <c:pt idx="31" formatCode="0\ \↑">
                  <c:v>30.252100840339992</c:v>
                </c:pt>
                <c:pt idx="32">
                  <c:v>16.949152542369994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F4-4577-BE25-D19C0191628A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osoba z manželtvstí, partnerství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Sheet1!$D$2:$D$34</c:f>
              <c:numCache>
                <c:formatCode>0\ \ \ \ \ \ \ \ </c:formatCode>
                <c:ptCount val="33"/>
                <c:pt idx="0">
                  <c:v>17.786561264819998</c:v>
                </c:pt>
                <c:pt idx="1">
                  <c:v>17.708333333329993</c:v>
                </c:pt>
                <c:pt idx="2">
                  <c:v>13.636363636359999</c:v>
                </c:pt>
                <c:pt idx="3">
                  <c:v>19.631901840490002</c:v>
                </c:pt>
                <c:pt idx="4">
                  <c:v>18.359375000000004</c:v>
                </c:pt>
                <c:pt idx="5">
                  <c:v>16.791044776119996</c:v>
                </c:pt>
                <c:pt idx="6">
                  <c:v>21.649484536079996</c:v>
                </c:pt>
                <c:pt idx="7">
                  <c:v>21.839080459769999</c:v>
                </c:pt>
                <c:pt idx="8">
                  <c:v>14.725274725269999</c:v>
                </c:pt>
                <c:pt idx="9">
                  <c:v>20.060790273559991</c:v>
                </c:pt>
                <c:pt idx="10">
                  <c:v>16.66666666667</c:v>
                </c:pt>
                <c:pt idx="11">
                  <c:v>16.66666666667</c:v>
                </c:pt>
                <c:pt idx="12">
                  <c:v>20</c:v>
                </c:pt>
                <c:pt idx="13">
                  <c:v>17</c:v>
                </c:pt>
                <c:pt idx="14">
                  <c:v>17</c:v>
                </c:pt>
                <c:pt idx="15">
                  <c:v>16.267942583729994</c:v>
                </c:pt>
                <c:pt idx="16">
                  <c:v>28.571428571429998</c:v>
                </c:pt>
                <c:pt idx="17">
                  <c:v>22.580645161290001</c:v>
                </c:pt>
                <c:pt idx="18">
                  <c:v>20.138888888890005</c:v>
                </c:pt>
                <c:pt idx="19">
                  <c:v>17.344753747319999</c:v>
                </c:pt>
                <c:pt idx="20">
                  <c:v>18.165137614679995</c:v>
                </c:pt>
                <c:pt idx="21">
                  <c:v>18.03713527851</c:v>
                </c:pt>
                <c:pt idx="22">
                  <c:v>19.889502762429991</c:v>
                </c:pt>
                <c:pt idx="23">
                  <c:v>17.808219178080002</c:v>
                </c:pt>
                <c:pt idx="24">
                  <c:v>15.74468085106</c:v>
                </c:pt>
                <c:pt idx="25">
                  <c:v>13.6</c:v>
                </c:pt>
                <c:pt idx="26">
                  <c:v>17.600000000000001</c:v>
                </c:pt>
                <c:pt idx="27">
                  <c:v>15.517241379310001</c:v>
                </c:pt>
                <c:pt idx="28">
                  <c:v>24.299065420560005</c:v>
                </c:pt>
                <c:pt idx="29">
                  <c:v>17.021276595740002</c:v>
                </c:pt>
                <c:pt idx="30">
                  <c:v>18.01242236025</c:v>
                </c:pt>
                <c:pt idx="31">
                  <c:v>15.126050420169999</c:v>
                </c:pt>
                <c:pt idx="32">
                  <c:v>22.033898305080005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FF4-4577-BE25-D19C0191628A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neví, neodpověděla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Sheet1!$E$2:$E$34</c:f>
              <c:numCache>
                <c:formatCode>0\ \ \ \ \ \ \ \ </c:formatCode>
                <c:ptCount val="33"/>
                <c:pt idx="0">
                  <c:v>50.988142292490011</c:v>
                </c:pt>
                <c:pt idx="1">
                  <c:v>55.20833333333001</c:v>
                </c:pt>
                <c:pt idx="2">
                  <c:v>50.75757575758</c:v>
                </c:pt>
                <c:pt idx="3">
                  <c:v>49.693251533739996</c:v>
                </c:pt>
                <c:pt idx="4">
                  <c:v>51.953125</c:v>
                </c:pt>
                <c:pt idx="5">
                  <c:v>52.238805970150011</c:v>
                </c:pt>
                <c:pt idx="6">
                  <c:v>43.29896907217001</c:v>
                </c:pt>
                <c:pt idx="7">
                  <c:v>47.701149425289998</c:v>
                </c:pt>
                <c:pt idx="8">
                  <c:v>54.065934065930001</c:v>
                </c:pt>
                <c:pt idx="9">
                  <c:v>50.151975683889994</c:v>
                </c:pt>
                <c:pt idx="10">
                  <c:v>33.333333333330003</c:v>
                </c:pt>
                <c:pt idx="11">
                  <c:v>44.444444444439988</c:v>
                </c:pt>
                <c:pt idx="12">
                  <c:v>47</c:v>
                </c:pt>
                <c:pt idx="13">
                  <c:v>53</c:v>
                </c:pt>
                <c:pt idx="14">
                  <c:v>53.166666666669997</c:v>
                </c:pt>
                <c:pt idx="15">
                  <c:v>52.631578947370009</c:v>
                </c:pt>
                <c:pt idx="16">
                  <c:v>50</c:v>
                </c:pt>
                <c:pt idx="17">
                  <c:v>51.612903225810001</c:v>
                </c:pt>
                <c:pt idx="18">
                  <c:v>39.583333333330003</c:v>
                </c:pt>
                <c:pt idx="19">
                  <c:v>52.890792291220002</c:v>
                </c:pt>
                <c:pt idx="20">
                  <c:v>49.357798165139997</c:v>
                </c:pt>
                <c:pt idx="21">
                  <c:v>47.74535809019001</c:v>
                </c:pt>
                <c:pt idx="22">
                  <c:v>51.933701657459999</c:v>
                </c:pt>
                <c:pt idx="23">
                  <c:v>47.488584474889997</c:v>
                </c:pt>
                <c:pt idx="24">
                  <c:v>58.723404255319998</c:v>
                </c:pt>
                <c:pt idx="25">
                  <c:v>60</c:v>
                </c:pt>
                <c:pt idx="26">
                  <c:v>41.6</c:v>
                </c:pt>
                <c:pt idx="27">
                  <c:v>63.793103448280007</c:v>
                </c:pt>
                <c:pt idx="28">
                  <c:v>43.925233644860008</c:v>
                </c:pt>
                <c:pt idx="29">
                  <c:v>44.680851063829998</c:v>
                </c:pt>
                <c:pt idx="30">
                  <c:v>59.006211180120005</c:v>
                </c:pt>
                <c:pt idx="31">
                  <c:v>40.336134453779998</c:v>
                </c:pt>
                <c:pt idx="32">
                  <c:v>52.542372881360002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FF4-4577-BE25-D19C0191628A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0">
                    <a:latin typeface="+mn-lt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Sheet1!$F$2:$F$34</c:f>
              <c:numCache>
                <c:formatCode>0\ \ \ \ \ \ \ \ </c:formatCode>
                <c:ptCount val="33"/>
                <c:pt idx="0">
                  <c:v>3.4584980237149994</c:v>
                </c:pt>
                <c:pt idx="1">
                  <c:v>4.1666666666669991</c:v>
                </c:pt>
                <c:pt idx="2">
                  <c:v>3.0303030303029996</c:v>
                </c:pt>
                <c:pt idx="3">
                  <c:v>3.6809815950920006</c:v>
                </c:pt>
                <c:pt idx="4">
                  <c:v>5.46875</c:v>
                </c:pt>
                <c:pt idx="5">
                  <c:v>1.492537313433</c:v>
                </c:pt>
                <c:pt idx="6">
                  <c:v>3.0927835051549999</c:v>
                </c:pt>
                <c:pt idx="7">
                  <c:v>4.0229885057469978</c:v>
                </c:pt>
                <c:pt idx="8">
                  <c:v>3.2967032967030003</c:v>
                </c:pt>
                <c:pt idx="9">
                  <c:v>3.3434650455929997</c:v>
                </c:pt>
                <c:pt idx="10">
                  <c:v>11.111111111109997</c:v>
                </c:pt>
                <c:pt idx="11">
                  <c:v>0</c:v>
                </c:pt>
                <c:pt idx="12">
                  <c:v>4</c:v>
                </c:pt>
                <c:pt idx="13">
                  <c:v>3</c:v>
                </c:pt>
                <c:pt idx="14">
                  <c:v>3.666666666667</c:v>
                </c:pt>
                <c:pt idx="15">
                  <c:v>3.8277511961720001</c:v>
                </c:pt>
                <c:pt idx="16">
                  <c:v>0</c:v>
                </c:pt>
                <c:pt idx="17">
                  <c:v>0</c:v>
                </c:pt>
                <c:pt idx="18">
                  <c:v>3.4722222222219998</c:v>
                </c:pt>
                <c:pt idx="19">
                  <c:v>4.0685224839399998</c:v>
                </c:pt>
                <c:pt idx="20">
                  <c:v>2.9357798165139997</c:v>
                </c:pt>
                <c:pt idx="21">
                  <c:v>2.6525198938989996</c:v>
                </c:pt>
                <c:pt idx="22">
                  <c:v>2.7624309392269999</c:v>
                </c:pt>
                <c:pt idx="23">
                  <c:v>6.8493150684929995</c:v>
                </c:pt>
                <c:pt idx="24">
                  <c:v>2.1276595744680002</c:v>
                </c:pt>
                <c:pt idx="25">
                  <c:v>0.8</c:v>
                </c:pt>
                <c:pt idx="26">
                  <c:v>2.4</c:v>
                </c:pt>
                <c:pt idx="27">
                  <c:v>2.586206896552</c:v>
                </c:pt>
                <c:pt idx="28">
                  <c:v>1.8691588785050002</c:v>
                </c:pt>
                <c:pt idx="29">
                  <c:v>3.54609929078</c:v>
                </c:pt>
                <c:pt idx="30">
                  <c:v>6.2111801242239997</c:v>
                </c:pt>
                <c:pt idx="31">
                  <c:v>5.042016806722998</c:v>
                </c:pt>
                <c:pt idx="32">
                  <c:v>4.2372881355930012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F4-4577-BE25-D19C0191628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10563520"/>
        <c:axId val="710568224"/>
      </c:barChart>
      <c:catAx>
        <c:axId val="71056352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0568224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710568224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710563520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0216216216216222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je spoluodpovědná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Sheet1!$B$2:$B$28</c:f>
              <c:numCache>
                <c:formatCode>0\ \ \ \ \ \ \ \ </c:formatCode>
                <c:ptCount val="27"/>
                <c:pt idx="0">
                  <c:v>7.6086956521740001</c:v>
                </c:pt>
                <c:pt idx="1">
                  <c:v>8.3844580777100006</c:v>
                </c:pt>
                <c:pt idx="2">
                  <c:v>6.8833652007649997</c:v>
                </c:pt>
                <c:pt idx="3">
                  <c:v>6.896551724137999</c:v>
                </c:pt>
                <c:pt idx="4">
                  <c:v>4.1916167664669981</c:v>
                </c:pt>
                <c:pt idx="5">
                  <c:v>8.7804878048780015</c:v>
                </c:pt>
                <c:pt idx="6">
                  <c:v>5.4216867469879988</c:v>
                </c:pt>
                <c:pt idx="7">
                  <c:v>8.8050314465410011</c:v>
                </c:pt>
                <c:pt idx="8">
                  <c:v>10.087719298250002</c:v>
                </c:pt>
                <c:pt idx="9">
                  <c:v>9.734513274335999</c:v>
                </c:pt>
                <c:pt idx="10">
                  <c:v>10.335195530730003</c:v>
                </c:pt>
                <c:pt idx="11">
                  <c:v>4.9132947976879997</c:v>
                </c:pt>
                <c:pt idx="12">
                  <c:v>6.1538461538459988</c:v>
                </c:pt>
                <c:pt idx="13">
                  <c:v>4.0540540540539993</c:v>
                </c:pt>
                <c:pt idx="14">
                  <c:v>7.4766355140189997</c:v>
                </c:pt>
                <c:pt idx="15">
                  <c:v>6</c:v>
                </c:pt>
                <c:pt idx="16">
                  <c:v>8.4388185654009984</c:v>
                </c:pt>
                <c:pt idx="17">
                  <c:v>9.6774193548390013</c:v>
                </c:pt>
                <c:pt idx="18">
                  <c:v>2.3255813953489999</c:v>
                </c:pt>
                <c:pt idx="19">
                  <c:v>5</c:v>
                </c:pt>
                <c:pt idx="20">
                  <c:v>12.5</c:v>
                </c:pt>
                <c:pt idx="21">
                  <c:v>11.504424778760002</c:v>
                </c:pt>
                <c:pt idx="22">
                  <c:v>11.53846153846</c:v>
                </c:pt>
                <c:pt idx="23">
                  <c:v>2.054794520548</c:v>
                </c:pt>
                <c:pt idx="24">
                  <c:v>5.303030303029999</c:v>
                </c:pt>
                <c:pt idx="25">
                  <c:v>8.5714285714290011</c:v>
                </c:pt>
                <c:pt idx="26">
                  <c:v>7.6923076923079989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24-493F-A400-66FEFD85B4D3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je částečně spoluodpovědná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Sheet1!$C$2:$C$28</c:f>
              <c:numCache>
                <c:formatCode>0\ \ \ \ \ \ \ \ </c:formatCode>
                <c:ptCount val="27"/>
                <c:pt idx="0">
                  <c:v>18.675889328059998</c:v>
                </c:pt>
                <c:pt idx="1">
                  <c:v>20.858895705519998</c:v>
                </c:pt>
                <c:pt idx="2">
                  <c:v>16.634799235179997</c:v>
                </c:pt>
                <c:pt idx="3">
                  <c:v>19.540229885059993</c:v>
                </c:pt>
                <c:pt idx="4">
                  <c:v>15.56886227545</c:v>
                </c:pt>
                <c:pt idx="5">
                  <c:v>20</c:v>
                </c:pt>
                <c:pt idx="6">
                  <c:v>17.469879518070002</c:v>
                </c:pt>
                <c:pt idx="7">
                  <c:v>14.465408805030002</c:v>
                </c:pt>
                <c:pt idx="8">
                  <c:v>23.245614035089996</c:v>
                </c:pt>
                <c:pt idx="9">
                  <c:v>28.3185840708</c:v>
                </c:pt>
                <c:pt idx="10">
                  <c:v>16.759776536309996</c:v>
                </c:pt>
                <c:pt idx="11">
                  <c:v>21.387283236989997</c:v>
                </c:pt>
                <c:pt idx="12">
                  <c:v>11.794871794869996</c:v>
                </c:pt>
                <c:pt idx="13">
                  <c:v>16.216216216219998</c:v>
                </c:pt>
                <c:pt idx="14">
                  <c:v>15.887850467290001</c:v>
                </c:pt>
                <c:pt idx="15">
                  <c:v>15.5</c:v>
                </c:pt>
                <c:pt idx="16">
                  <c:v>19.831223628690005</c:v>
                </c:pt>
                <c:pt idx="17">
                  <c:v>21.505376344089996</c:v>
                </c:pt>
                <c:pt idx="18">
                  <c:v>18.604651162790002</c:v>
                </c:pt>
                <c:pt idx="19">
                  <c:v>12.5</c:v>
                </c:pt>
                <c:pt idx="20">
                  <c:v>28.125</c:v>
                </c:pt>
                <c:pt idx="21">
                  <c:v>18.584070796460001</c:v>
                </c:pt>
                <c:pt idx="22">
                  <c:v>25.384615384619995</c:v>
                </c:pt>
                <c:pt idx="23">
                  <c:v>18.493150684929997</c:v>
                </c:pt>
                <c:pt idx="24">
                  <c:v>12.878787878790002</c:v>
                </c:pt>
                <c:pt idx="25">
                  <c:v>22.142857142860002</c:v>
                </c:pt>
                <c:pt idx="26">
                  <c:v>17.09401709402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24-493F-A400-66FEFD85B4D3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spíše není spoluodpovědná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Sheet1!$D$2:$D$28</c:f>
              <c:numCache>
                <c:formatCode>0\ \ \ \ \ \ \ \ </c:formatCode>
                <c:ptCount val="27"/>
                <c:pt idx="0">
                  <c:v>23.221343873519992</c:v>
                </c:pt>
                <c:pt idx="1">
                  <c:v>24.948875255619999</c:v>
                </c:pt>
                <c:pt idx="2">
                  <c:v>21.606118546849999</c:v>
                </c:pt>
                <c:pt idx="3">
                  <c:v>19.540229885059993</c:v>
                </c:pt>
                <c:pt idx="4">
                  <c:v>20.359281437130001</c:v>
                </c:pt>
                <c:pt idx="5">
                  <c:v>20</c:v>
                </c:pt>
                <c:pt idx="6">
                  <c:v>25.903614457829995</c:v>
                </c:pt>
                <c:pt idx="7">
                  <c:v>25.157232704399995</c:v>
                </c:pt>
                <c:pt idx="8">
                  <c:v>26.315789473679995</c:v>
                </c:pt>
                <c:pt idx="9">
                  <c:v>23.893805309729995</c:v>
                </c:pt>
                <c:pt idx="10">
                  <c:v>24.581005586589995</c:v>
                </c:pt>
                <c:pt idx="11">
                  <c:v>21.387283236989997</c:v>
                </c:pt>
                <c:pt idx="12">
                  <c:v>23.589743589739989</c:v>
                </c:pt>
                <c:pt idx="13">
                  <c:v>17.567567567569991</c:v>
                </c:pt>
                <c:pt idx="14">
                  <c:v>26.168224299069998</c:v>
                </c:pt>
                <c:pt idx="15">
                  <c:v>26.5</c:v>
                </c:pt>
                <c:pt idx="16">
                  <c:v>18.143459915609995</c:v>
                </c:pt>
                <c:pt idx="17">
                  <c:v>26.881720430109997</c:v>
                </c:pt>
                <c:pt idx="18">
                  <c:v>20.930232558139988</c:v>
                </c:pt>
                <c:pt idx="19">
                  <c:v>20</c:v>
                </c:pt>
                <c:pt idx="20">
                  <c:v>18.75</c:v>
                </c:pt>
                <c:pt idx="21">
                  <c:v>23.893805309729995</c:v>
                </c:pt>
                <c:pt idx="22">
                  <c:v>18.461538461539991</c:v>
                </c:pt>
                <c:pt idx="23" formatCode="0\ \↑">
                  <c:v>34.246575342470017</c:v>
                </c:pt>
                <c:pt idx="24">
                  <c:v>28.787878787880004</c:v>
                </c:pt>
                <c:pt idx="25">
                  <c:v>17.142857142860002</c:v>
                </c:pt>
                <c:pt idx="26">
                  <c:v>20.512820512819999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24-493F-A400-66FEFD85B4D3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není spoluodpovědná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Sheet1!$E$2:$E$28</c:f>
              <c:numCache>
                <c:formatCode>0\ \ \ \ \ \ \ \ </c:formatCode>
                <c:ptCount val="27"/>
                <c:pt idx="0">
                  <c:v>46.343873517789987</c:v>
                </c:pt>
                <c:pt idx="1">
                  <c:v>41.513292433539995</c:v>
                </c:pt>
                <c:pt idx="2">
                  <c:v>50.860420650099996</c:v>
                </c:pt>
                <c:pt idx="3">
                  <c:v>52.873563218390004</c:v>
                </c:pt>
                <c:pt idx="4">
                  <c:v>53.293413173650002</c:v>
                </c:pt>
                <c:pt idx="5">
                  <c:v>47.804878048780004</c:v>
                </c:pt>
                <c:pt idx="6">
                  <c:v>45.180722891570007</c:v>
                </c:pt>
                <c:pt idx="7">
                  <c:v>47.169811320750007</c:v>
                </c:pt>
                <c:pt idx="8">
                  <c:v>37.719298245610005</c:v>
                </c:pt>
                <c:pt idx="9">
                  <c:v>34.513274336280006</c:v>
                </c:pt>
                <c:pt idx="10">
                  <c:v>44.413407821229988</c:v>
                </c:pt>
                <c:pt idx="11">
                  <c:v>48.554913294800002</c:v>
                </c:pt>
                <c:pt idx="12">
                  <c:v>52.820512820510018</c:v>
                </c:pt>
                <c:pt idx="13">
                  <c:v>58.108108108110009</c:v>
                </c:pt>
                <c:pt idx="14">
                  <c:v>50.467289719629989</c:v>
                </c:pt>
                <c:pt idx="15">
                  <c:v>46.5</c:v>
                </c:pt>
                <c:pt idx="16">
                  <c:v>48.945147679319994</c:v>
                </c:pt>
                <c:pt idx="17">
                  <c:v>38.351254480289981</c:v>
                </c:pt>
                <c:pt idx="18">
                  <c:v>58.139534883720003</c:v>
                </c:pt>
                <c:pt idx="19">
                  <c:v>47.5</c:v>
                </c:pt>
                <c:pt idx="20">
                  <c:v>37.5</c:v>
                </c:pt>
                <c:pt idx="21">
                  <c:v>42.477876106189996</c:v>
                </c:pt>
                <c:pt idx="22">
                  <c:v>43.076923076920011</c:v>
                </c:pt>
                <c:pt idx="23">
                  <c:v>41.780821917809995</c:v>
                </c:pt>
                <c:pt idx="24">
                  <c:v>50</c:v>
                </c:pt>
                <c:pt idx="25">
                  <c:v>51.42857142857001</c:v>
                </c:pt>
                <c:pt idx="26">
                  <c:v>47.293447293450001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24-493F-A400-66FEFD85B4D3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neví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r">
                  <a:defRPr sz="800" b="0">
                    <a:latin typeface="+mn-lt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Sheet1!$F$2:$F$28</c:f>
              <c:numCache>
                <c:formatCode>0\ \ \ \ \ \ \ \ </c:formatCode>
                <c:ptCount val="27"/>
                <c:pt idx="0">
                  <c:v>4.1501976284589981</c:v>
                </c:pt>
                <c:pt idx="1">
                  <c:v>4.2944785276069979</c:v>
                </c:pt>
                <c:pt idx="2">
                  <c:v>4.0152963671129989</c:v>
                </c:pt>
                <c:pt idx="3">
                  <c:v>1.1494252873559998</c:v>
                </c:pt>
                <c:pt idx="4">
                  <c:v>6.5868263473049993</c:v>
                </c:pt>
                <c:pt idx="5">
                  <c:v>3.4146341463410002</c:v>
                </c:pt>
                <c:pt idx="6">
                  <c:v>6.0240963855420002</c:v>
                </c:pt>
                <c:pt idx="7">
                  <c:v>4.4025157232699987</c:v>
                </c:pt>
                <c:pt idx="8">
                  <c:v>2.6315789473680002</c:v>
                </c:pt>
                <c:pt idx="9">
                  <c:v>3.53982300885</c:v>
                </c:pt>
                <c:pt idx="10">
                  <c:v>3.9106145251399997</c:v>
                </c:pt>
                <c:pt idx="11">
                  <c:v>3.7572254335259996</c:v>
                </c:pt>
                <c:pt idx="12">
                  <c:v>5.6410256410259993</c:v>
                </c:pt>
                <c:pt idx="13">
                  <c:v>4.0540540540539993</c:v>
                </c:pt>
                <c:pt idx="14">
                  <c:v>0</c:v>
                </c:pt>
                <c:pt idx="15">
                  <c:v>5.5</c:v>
                </c:pt>
                <c:pt idx="16">
                  <c:v>4.6413502109699989</c:v>
                </c:pt>
                <c:pt idx="17">
                  <c:v>3.5842293906810001</c:v>
                </c:pt>
                <c:pt idx="18">
                  <c:v>0</c:v>
                </c:pt>
                <c:pt idx="19" formatCode="0\ \↑">
                  <c:v>15</c:v>
                </c:pt>
                <c:pt idx="20">
                  <c:v>3.125</c:v>
                </c:pt>
                <c:pt idx="21">
                  <c:v>3.53982300885</c:v>
                </c:pt>
                <c:pt idx="22">
                  <c:v>1.538461538462</c:v>
                </c:pt>
                <c:pt idx="23">
                  <c:v>3.4246575342469998</c:v>
                </c:pt>
                <c:pt idx="24">
                  <c:v>3.0303030303029996</c:v>
                </c:pt>
                <c:pt idx="25">
                  <c:v>0.71428571428570009</c:v>
                </c:pt>
                <c:pt idx="26" formatCode="0\ \↑">
                  <c:v>7.4074074074069989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24-493F-A400-66FEFD85B4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10579984"/>
        <c:axId val="710578808"/>
      </c:barChart>
      <c:catAx>
        <c:axId val="71057998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0578808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710578808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710579984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legend>
      <c:legendPos val="t"/>
      <c:layout>
        <c:manualLayout>
          <c:xMode val="edge"/>
          <c:yMode val="edge"/>
          <c:x val="1.0000961615914378E-2"/>
          <c:y val="0"/>
          <c:w val="0.89999990633611249"/>
          <c:h val="3.9402138328541871E-2"/>
        </c:manualLayout>
      </c:layout>
      <c:overlay val="0"/>
      <c:spPr>
        <a:noFill/>
        <a:ln w="19629">
          <a:noFill/>
        </a:ln>
      </c:spPr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4572258255181291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neznámá osoba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Sheet1!$B$2:$B$34</c:f>
              <c:numCache>
                <c:formatCode>0\ \ \ \ \ \ \ \ </c:formatCode>
                <c:ptCount val="33"/>
                <c:pt idx="0">
                  <c:v>7.6086956521740001</c:v>
                </c:pt>
                <c:pt idx="1">
                  <c:v>7.291666666667</c:v>
                </c:pt>
                <c:pt idx="2">
                  <c:v>8.333333333333</c:v>
                </c:pt>
                <c:pt idx="3">
                  <c:v>7.3619631901840012</c:v>
                </c:pt>
                <c:pt idx="4">
                  <c:v>5.078125</c:v>
                </c:pt>
                <c:pt idx="5">
                  <c:v>8.9552238805970017</c:v>
                </c:pt>
                <c:pt idx="6">
                  <c:v>10.30927835052</c:v>
                </c:pt>
                <c:pt idx="7">
                  <c:v>7.4712643678159996</c:v>
                </c:pt>
                <c:pt idx="8">
                  <c:v>7.2527472527469987</c:v>
                </c:pt>
                <c:pt idx="9">
                  <c:v>8.814589665654001</c:v>
                </c:pt>
                <c:pt idx="10">
                  <c:v>11.111111111109997</c:v>
                </c:pt>
                <c:pt idx="11">
                  <c:v>0</c:v>
                </c:pt>
                <c:pt idx="12">
                  <c:v>10</c:v>
                </c:pt>
                <c:pt idx="13">
                  <c:v>7</c:v>
                </c:pt>
                <c:pt idx="14">
                  <c:v>6.5</c:v>
                </c:pt>
                <c:pt idx="15">
                  <c:v>10.04784688995</c:v>
                </c:pt>
                <c:pt idx="16">
                  <c:v>7.1428571428569994</c:v>
                </c:pt>
                <c:pt idx="17">
                  <c:v>6.4516129032259997</c:v>
                </c:pt>
                <c:pt idx="18">
                  <c:v>9.0277777777779988</c:v>
                </c:pt>
                <c:pt idx="19">
                  <c:v>6.8522483940040013</c:v>
                </c:pt>
                <c:pt idx="20">
                  <c:v>8.2568807339450014</c:v>
                </c:pt>
                <c:pt idx="21">
                  <c:v>10.079575596820002</c:v>
                </c:pt>
                <c:pt idx="22">
                  <c:v>7.734806629833999</c:v>
                </c:pt>
                <c:pt idx="23">
                  <c:v>5.0228310502279978</c:v>
                </c:pt>
                <c:pt idx="24">
                  <c:v>5.9574468085109995</c:v>
                </c:pt>
                <c:pt idx="25">
                  <c:v>8.8000000000000007</c:v>
                </c:pt>
                <c:pt idx="26">
                  <c:v>12.8</c:v>
                </c:pt>
                <c:pt idx="27" formatCode="0\ \↑">
                  <c:v>15.517241379310001</c:v>
                </c:pt>
                <c:pt idx="28">
                  <c:v>5.6074766355139989</c:v>
                </c:pt>
                <c:pt idx="29">
                  <c:v>2.1276595744680002</c:v>
                </c:pt>
                <c:pt idx="30">
                  <c:v>3.7267080745339998</c:v>
                </c:pt>
                <c:pt idx="31">
                  <c:v>4.2016806722690001</c:v>
                </c:pt>
                <c:pt idx="32">
                  <c:v>10.169491525420002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04-4AB9-966F-D1DC56842C06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známá osoba mimo  manželství, partnerství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Sheet1!$C$2:$C$34</c:f>
              <c:numCache>
                <c:formatCode>0\ \ \ \ \ \ \ \ </c:formatCode>
                <c:ptCount val="33"/>
                <c:pt idx="0">
                  <c:v>18.675889328059998</c:v>
                </c:pt>
                <c:pt idx="1">
                  <c:v>16.66666666667</c:v>
                </c:pt>
                <c:pt idx="2">
                  <c:v>19.696969696970001</c:v>
                </c:pt>
                <c:pt idx="3">
                  <c:v>14.110429447850001</c:v>
                </c:pt>
                <c:pt idx="4">
                  <c:v>17.968749999999996</c:v>
                </c:pt>
                <c:pt idx="5">
                  <c:v>18.283582089549991</c:v>
                </c:pt>
                <c:pt idx="6">
                  <c:v>29.896907216490003</c:v>
                </c:pt>
                <c:pt idx="7">
                  <c:v>19.540229885059993</c:v>
                </c:pt>
                <c:pt idx="8">
                  <c:v>18.241758241759996</c:v>
                </c:pt>
                <c:pt idx="9">
                  <c:v>17.629179331309995</c:v>
                </c:pt>
                <c:pt idx="10">
                  <c:v>27.777777777779995</c:v>
                </c:pt>
                <c:pt idx="11">
                  <c:v>25</c:v>
                </c:pt>
                <c:pt idx="12">
                  <c:v>21</c:v>
                </c:pt>
                <c:pt idx="13">
                  <c:v>18</c:v>
                </c:pt>
                <c:pt idx="14">
                  <c:v>17.333333333329996</c:v>
                </c:pt>
                <c:pt idx="15">
                  <c:v>22.009569377989997</c:v>
                </c:pt>
                <c:pt idx="16">
                  <c:v>28.571428571429998</c:v>
                </c:pt>
                <c:pt idx="17">
                  <c:v>16.129032258059997</c:v>
                </c:pt>
                <c:pt idx="18">
                  <c:v>18.055555555560002</c:v>
                </c:pt>
                <c:pt idx="19">
                  <c:v>17.130620985010001</c:v>
                </c:pt>
                <c:pt idx="20">
                  <c:v>20</c:v>
                </c:pt>
                <c:pt idx="21">
                  <c:v>23.342175066309995</c:v>
                </c:pt>
                <c:pt idx="22">
                  <c:v>22.099447513809995</c:v>
                </c:pt>
                <c:pt idx="23">
                  <c:v>12.785388127849998</c:v>
                </c:pt>
                <c:pt idx="24">
                  <c:v>14.042553191490001</c:v>
                </c:pt>
                <c:pt idx="25">
                  <c:v>12.8</c:v>
                </c:pt>
                <c:pt idx="26">
                  <c:v>21.6</c:v>
                </c:pt>
                <c:pt idx="27">
                  <c:v>18.965517241379988</c:v>
                </c:pt>
                <c:pt idx="28">
                  <c:v>29.906542056069988</c:v>
                </c:pt>
                <c:pt idx="29">
                  <c:v>21.276595744680005</c:v>
                </c:pt>
                <c:pt idx="30">
                  <c:v>14.906832298140003</c:v>
                </c:pt>
                <c:pt idx="31">
                  <c:v>15.126050420169999</c:v>
                </c:pt>
                <c:pt idx="32">
                  <c:v>16.949152542369994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04-4AB9-966F-D1DC56842C06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osoba z manželtvstí, partnerství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Sheet1!$D$2:$D$34</c:f>
              <c:numCache>
                <c:formatCode>0\ \ \ \ \ \ \ \ </c:formatCode>
                <c:ptCount val="33"/>
                <c:pt idx="0">
                  <c:v>23.221343873519992</c:v>
                </c:pt>
                <c:pt idx="1">
                  <c:v>18.75</c:v>
                </c:pt>
                <c:pt idx="2">
                  <c:v>22.727272727270005</c:v>
                </c:pt>
                <c:pt idx="3">
                  <c:v>25.766871165640005</c:v>
                </c:pt>
                <c:pt idx="4">
                  <c:v>25.390625</c:v>
                </c:pt>
                <c:pt idx="5">
                  <c:v>23.880597014929997</c:v>
                </c:pt>
                <c:pt idx="6">
                  <c:v>16.494845360820001</c:v>
                </c:pt>
                <c:pt idx="7">
                  <c:v>19.540229885059993</c:v>
                </c:pt>
                <c:pt idx="8">
                  <c:v>23.73626373626</c:v>
                </c:pt>
                <c:pt idx="9">
                  <c:v>23.100303951370002</c:v>
                </c:pt>
                <c:pt idx="10">
                  <c:v>22.222222222219994</c:v>
                </c:pt>
                <c:pt idx="11">
                  <c:v>36.111111111110006</c:v>
                </c:pt>
                <c:pt idx="12">
                  <c:v>22</c:v>
                </c:pt>
                <c:pt idx="13">
                  <c:v>24</c:v>
                </c:pt>
                <c:pt idx="14">
                  <c:v>22</c:v>
                </c:pt>
                <c:pt idx="15">
                  <c:v>20.57416267943</c:v>
                </c:pt>
                <c:pt idx="16">
                  <c:v>25</c:v>
                </c:pt>
                <c:pt idx="17">
                  <c:v>25.806451612899998</c:v>
                </c:pt>
                <c:pt idx="18">
                  <c:v>31.25</c:v>
                </c:pt>
                <c:pt idx="19">
                  <c:v>21.841541755889999</c:v>
                </c:pt>
                <c:pt idx="20">
                  <c:v>24.403669724769998</c:v>
                </c:pt>
                <c:pt idx="21">
                  <c:v>24.668435013260002</c:v>
                </c:pt>
                <c:pt idx="22">
                  <c:v>20.994475138119999</c:v>
                </c:pt>
                <c:pt idx="23">
                  <c:v>22.831050228310005</c:v>
                </c:pt>
                <c:pt idx="24">
                  <c:v>22.978723404259991</c:v>
                </c:pt>
                <c:pt idx="25">
                  <c:v>20</c:v>
                </c:pt>
                <c:pt idx="26">
                  <c:v>22.4</c:v>
                </c:pt>
                <c:pt idx="27">
                  <c:v>18.965517241379988</c:v>
                </c:pt>
                <c:pt idx="28">
                  <c:v>16.822429906539988</c:v>
                </c:pt>
                <c:pt idx="29">
                  <c:v>30.496453900710002</c:v>
                </c:pt>
                <c:pt idx="30">
                  <c:v>17.391304347830001</c:v>
                </c:pt>
                <c:pt idx="31">
                  <c:v>34.453781512609986</c:v>
                </c:pt>
                <c:pt idx="32">
                  <c:v>25.423728813559993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04-4AB9-966F-D1DC56842C06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neví, neodpověděla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Sheet1!$E$2:$E$34</c:f>
              <c:numCache>
                <c:formatCode>0\ \ \ \ \ \ \ \ </c:formatCode>
                <c:ptCount val="33"/>
                <c:pt idx="0">
                  <c:v>46.343873517789987</c:v>
                </c:pt>
                <c:pt idx="1">
                  <c:v>55.20833333333001</c:v>
                </c:pt>
                <c:pt idx="2">
                  <c:v>45.454545454549994</c:v>
                </c:pt>
                <c:pt idx="3">
                  <c:v>46.625766871170008</c:v>
                </c:pt>
                <c:pt idx="4">
                  <c:v>46.875</c:v>
                </c:pt>
                <c:pt idx="5">
                  <c:v>44.776119402990012</c:v>
                </c:pt>
                <c:pt idx="6">
                  <c:v>41.237113402060011</c:v>
                </c:pt>
                <c:pt idx="7">
                  <c:v>48.275862068970007</c:v>
                </c:pt>
                <c:pt idx="8">
                  <c:v>47.032967032970006</c:v>
                </c:pt>
                <c:pt idx="9">
                  <c:v>45.896656534950004</c:v>
                </c:pt>
                <c:pt idx="10">
                  <c:v>38.888888888889994</c:v>
                </c:pt>
                <c:pt idx="11">
                  <c:v>36.111111111110006</c:v>
                </c:pt>
                <c:pt idx="12">
                  <c:v>43</c:v>
                </c:pt>
                <c:pt idx="13">
                  <c:v>48</c:v>
                </c:pt>
                <c:pt idx="14">
                  <c:v>49.5</c:v>
                </c:pt>
                <c:pt idx="15">
                  <c:v>43.062200956940003</c:v>
                </c:pt>
                <c:pt idx="16">
                  <c:v>39.28571428571</c:v>
                </c:pt>
                <c:pt idx="17">
                  <c:v>51.612903225810001</c:v>
                </c:pt>
                <c:pt idx="18">
                  <c:v>38.194444444439995</c:v>
                </c:pt>
                <c:pt idx="19">
                  <c:v>49.678800856530003</c:v>
                </c:pt>
                <c:pt idx="20">
                  <c:v>43.486238532110001</c:v>
                </c:pt>
                <c:pt idx="21" formatCode="0\ \↓">
                  <c:v>39.257294429709987</c:v>
                </c:pt>
                <c:pt idx="22">
                  <c:v>47.513812154699998</c:v>
                </c:pt>
                <c:pt idx="23">
                  <c:v>49.315068493149994</c:v>
                </c:pt>
                <c:pt idx="24">
                  <c:v>54.042553191490001</c:v>
                </c:pt>
                <c:pt idx="25">
                  <c:v>56.8</c:v>
                </c:pt>
                <c:pt idx="26">
                  <c:v>39.200000000000003</c:v>
                </c:pt>
                <c:pt idx="27">
                  <c:v>42.241379310340001</c:v>
                </c:pt>
                <c:pt idx="28">
                  <c:v>45.794392523360003</c:v>
                </c:pt>
                <c:pt idx="29">
                  <c:v>43.262411347520015</c:v>
                </c:pt>
                <c:pt idx="30">
                  <c:v>57.763975155280001</c:v>
                </c:pt>
                <c:pt idx="31">
                  <c:v>38.655462184870004</c:v>
                </c:pt>
                <c:pt idx="32">
                  <c:v>43.220338983050013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04-4AB9-966F-D1DC56842C06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0">
                    <a:latin typeface="+mn-lt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Sheet1!$F$2:$F$34</c:f>
              <c:numCache>
                <c:formatCode>0\ \ \ \ \ \ \ \ </c:formatCode>
                <c:ptCount val="33"/>
                <c:pt idx="0">
                  <c:v>4.1501976284589981</c:v>
                </c:pt>
                <c:pt idx="1">
                  <c:v>2.083333333333</c:v>
                </c:pt>
                <c:pt idx="2">
                  <c:v>3.7878787878790003</c:v>
                </c:pt>
                <c:pt idx="3">
                  <c:v>6.1349693251530004</c:v>
                </c:pt>
                <c:pt idx="4">
                  <c:v>4.6874999999999991</c:v>
                </c:pt>
                <c:pt idx="5">
                  <c:v>4.1044776119399993</c:v>
                </c:pt>
                <c:pt idx="6">
                  <c:v>2.0618556701029993</c:v>
                </c:pt>
                <c:pt idx="7">
                  <c:v>5.1724137931029999</c:v>
                </c:pt>
                <c:pt idx="8">
                  <c:v>3.7362637362639997</c:v>
                </c:pt>
                <c:pt idx="9">
                  <c:v>4.5592705167169987</c:v>
                </c:pt>
                <c:pt idx="10">
                  <c:v>0</c:v>
                </c:pt>
                <c:pt idx="11">
                  <c:v>2.7777777777780006</c:v>
                </c:pt>
                <c:pt idx="12">
                  <c:v>4</c:v>
                </c:pt>
                <c:pt idx="13">
                  <c:v>4</c:v>
                </c:pt>
                <c:pt idx="14">
                  <c:v>4.6666666666669991</c:v>
                </c:pt>
                <c:pt idx="15">
                  <c:v>4.3062200956940018</c:v>
                </c:pt>
                <c:pt idx="16">
                  <c:v>0</c:v>
                </c:pt>
                <c:pt idx="17">
                  <c:v>0</c:v>
                </c:pt>
                <c:pt idx="18">
                  <c:v>3.4722222222219998</c:v>
                </c:pt>
                <c:pt idx="19">
                  <c:v>4.4967880085649998</c:v>
                </c:pt>
                <c:pt idx="20">
                  <c:v>3.8532110091739997</c:v>
                </c:pt>
                <c:pt idx="21">
                  <c:v>2.6525198938989996</c:v>
                </c:pt>
                <c:pt idx="22">
                  <c:v>1.6574585635360004</c:v>
                </c:pt>
                <c:pt idx="23" formatCode="0\ \↑">
                  <c:v>10.04566210046</c:v>
                </c:pt>
                <c:pt idx="24">
                  <c:v>2.9787234042549997</c:v>
                </c:pt>
                <c:pt idx="25">
                  <c:v>1.6</c:v>
                </c:pt>
                <c:pt idx="26">
                  <c:v>4</c:v>
                </c:pt>
                <c:pt idx="27">
                  <c:v>4.3103448275859986</c:v>
                </c:pt>
                <c:pt idx="28">
                  <c:v>1.8691588785050002</c:v>
                </c:pt>
                <c:pt idx="29">
                  <c:v>2.836879432623999</c:v>
                </c:pt>
                <c:pt idx="30">
                  <c:v>6.2111801242239997</c:v>
                </c:pt>
                <c:pt idx="31">
                  <c:v>7.5630252100839988</c:v>
                </c:pt>
                <c:pt idx="32">
                  <c:v>4.2372881355930012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04-4AB9-966F-D1DC56842C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63133080"/>
        <c:axId val="463138568"/>
      </c:barChart>
      <c:catAx>
        <c:axId val="46313308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463138568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463138568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463133080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4360620147568"/>
          <c:y val="5.498353718273729E-2"/>
          <c:w val="0.72456190959296041"/>
          <c:h val="0.56191180777893368"/>
        </c:manualLayout>
      </c:layout>
      <c:doughnutChart>
        <c:varyColors val="1"/>
        <c:ser>
          <c:idx val="3"/>
          <c:order val="0"/>
          <c:spPr>
            <a:solidFill>
              <a:srgbClr val="FF9933"/>
            </a:solidFill>
            <a:ln w="7242">
              <a:solidFill>
                <a:schemeClr val="bg1"/>
              </a:solidFill>
              <a:prstDash val="solid"/>
            </a:ln>
          </c:spPr>
          <c:dPt>
            <c:idx val="0"/>
            <c:bubble3D val="0"/>
            <c:spPr>
              <a:solidFill>
                <a:srgbClr val="FF0000"/>
              </a:solidFill>
              <a:ln w="14484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5B4A-4AAD-B6F8-AD8D5A6EEBA3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4484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B4A-4AAD-B6F8-AD8D5A6EEBA3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4484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5B4A-4AAD-B6F8-AD8D5A6EEBA3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4484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5B4A-4AAD-B6F8-AD8D5A6EEBA3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4484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5B4A-4AAD-B6F8-AD8D5A6EEBA3}"/>
              </c:ext>
            </c:extLst>
          </c:dPt>
          <c:dLbls>
            <c:dLbl>
              <c:idx val="0"/>
              <c:layout>
                <c:manualLayout>
                  <c:x val="1.0928156558040757E-2"/>
                  <c:y val="-1.1993847460720857E-2"/>
                </c:manualLayout>
              </c:layout>
              <c:numFmt formatCode="0" sourceLinked="0"/>
              <c:spPr>
                <a:noFill/>
                <a:ln w="14484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bg1"/>
                      </a:solidFill>
                      <a:latin typeface="+mn-lt"/>
                      <a:ea typeface="Arial"/>
                      <a:cs typeface="Arial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4A-4AAD-B6F8-AD8D5A6EEBA3}"/>
                </c:ext>
              </c:extLst>
            </c:dLbl>
            <c:dLbl>
              <c:idx val="1"/>
              <c:layout>
                <c:manualLayout>
                  <c:x val="9.2996771452486769E-3"/>
                  <c:y val="-6.778940184732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4A-4AAD-B6F8-AD8D5A6EEBA3}"/>
                </c:ext>
              </c:extLst>
            </c:dLbl>
            <c:dLbl>
              <c:idx val="2"/>
              <c:layout>
                <c:manualLayout>
                  <c:x val="-1.4477558049105659E-3"/>
                  <c:y val="-1.2605270392997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4A-4AAD-B6F8-AD8D5A6EEBA3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81269841269841381"/>
                  <c:y val="0.307823129251700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B4A-4AAD-B6F8-AD8D5A6EEBA3}"/>
                </c:ext>
              </c:extLst>
            </c:dLbl>
            <c:numFmt formatCode="0" sourceLinked="0"/>
            <c:spPr>
              <a:noFill/>
              <a:ln w="14484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rozhodně je to v naší společnosti problém</c:v>
                </c:pt>
                <c:pt idx="1">
                  <c:v>spíše je to v naší společnosti problém</c:v>
                </c:pt>
                <c:pt idx="2">
                  <c:v>spíše to v naší společnosti problém není</c:v>
                </c:pt>
                <c:pt idx="3">
                  <c:v>rozhodně to v naší společnosti problém není</c:v>
                </c:pt>
                <c:pt idx="4">
                  <c:v>nevím</c:v>
                </c:pt>
              </c:strCache>
            </c:strRef>
          </c:cat>
          <c:val>
            <c:numRef>
              <c:f>Sheet1!$B$2:$B$6</c:f>
              <c:numCache>
                <c:formatCode>###0.0</c:formatCode>
                <c:ptCount val="5"/>
                <c:pt idx="0">
                  <c:v>25.395256916996047</c:v>
                </c:pt>
                <c:pt idx="1">
                  <c:v>45.652173913043477</c:v>
                </c:pt>
                <c:pt idx="2">
                  <c:v>19.861660079051383</c:v>
                </c:pt>
                <c:pt idx="3">
                  <c:v>1.4822134387351777</c:v>
                </c:pt>
                <c:pt idx="4">
                  <c:v>7.608695652173914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B4A-4AAD-B6F8-AD8D5A6EEBA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360"/>
        <c:holeSize val="50"/>
      </c:doughnutChart>
      <c:spPr>
        <a:noFill/>
        <a:ln w="14484">
          <a:noFill/>
        </a:ln>
      </c:spPr>
    </c:plotArea>
    <c:legend>
      <c:legendPos val="r"/>
      <c:layout>
        <c:manualLayout>
          <c:xMode val="edge"/>
          <c:yMode val="edge"/>
          <c:x val="0.16012475222051345"/>
          <c:y val="0.7257985615838729"/>
          <c:w val="0.81666876195042659"/>
          <c:h val="0.24739406469970204"/>
        </c:manualLayout>
      </c:layout>
      <c:overlay val="0"/>
      <c:spPr>
        <a:noFill/>
        <a:ln w="14484">
          <a:noFill/>
        </a:ln>
      </c:spPr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+mn-lt"/>
              <a:ea typeface="Arial Narrow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195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04360620147568"/>
          <c:y val="5.498353718273729E-2"/>
          <c:w val="0.72456190959296041"/>
          <c:h val="0.56191180777893368"/>
        </c:manualLayout>
      </c:layout>
      <c:doughnutChart>
        <c:varyColors val="1"/>
        <c:ser>
          <c:idx val="3"/>
          <c:order val="0"/>
          <c:spPr>
            <a:solidFill>
              <a:srgbClr val="FF9933"/>
            </a:solidFill>
            <a:ln w="7242">
              <a:solidFill>
                <a:schemeClr val="bg1"/>
              </a:solidFill>
              <a:prstDash val="solid"/>
            </a:ln>
          </c:spPr>
          <c:dPt>
            <c:idx val="0"/>
            <c:bubble3D val="0"/>
            <c:spPr>
              <a:solidFill>
                <a:srgbClr val="FF0000"/>
              </a:solidFill>
              <a:ln w="14484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4C36-45D8-8E3B-0E73C3D1296A}"/>
              </c:ext>
            </c:extLst>
          </c:dPt>
          <c:dPt>
            <c:idx val="1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4484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C36-45D8-8E3B-0E73C3D1296A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4484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4C36-45D8-8E3B-0E73C3D1296A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4484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4C36-45D8-8E3B-0E73C3D1296A}"/>
              </c:ext>
            </c:extLst>
          </c:dPt>
          <c:dPt>
            <c:idx val="4"/>
            <c:bubble3D val="0"/>
            <c:spPr>
              <a:solidFill>
                <a:schemeClr val="bg1">
                  <a:lumMod val="75000"/>
                </a:schemeClr>
              </a:solidFill>
              <a:ln w="14484">
                <a:solidFill>
                  <a:schemeClr val="bg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4C36-45D8-8E3B-0E73C3D1296A}"/>
              </c:ext>
            </c:extLst>
          </c:dPt>
          <c:dLbls>
            <c:dLbl>
              <c:idx val="0"/>
              <c:layout>
                <c:manualLayout>
                  <c:x val="1.0928156558040757E-2"/>
                  <c:y val="-1.1993847460720857E-2"/>
                </c:manualLayout>
              </c:layout>
              <c:numFmt formatCode="0" sourceLinked="0"/>
              <c:spPr>
                <a:noFill/>
                <a:ln w="14484">
                  <a:noFill/>
                </a:ln>
              </c:spPr>
              <c:txPr>
                <a:bodyPr/>
                <a:lstStyle/>
                <a:p>
                  <a:pPr>
                    <a:defRPr sz="1200" b="0" i="0" u="none" strike="noStrike" baseline="0">
                      <a:solidFill>
                        <a:schemeClr val="bg1"/>
                      </a:solidFill>
                      <a:latin typeface="+mn-lt"/>
                      <a:ea typeface="Arial"/>
                      <a:cs typeface="Arial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C36-45D8-8E3B-0E73C3D1296A}"/>
                </c:ext>
              </c:extLst>
            </c:dLbl>
            <c:dLbl>
              <c:idx val="1"/>
              <c:layout>
                <c:manualLayout>
                  <c:x val="9.2996771452486769E-3"/>
                  <c:y val="-6.7789401847329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C36-45D8-8E3B-0E73C3D1296A}"/>
                </c:ext>
              </c:extLst>
            </c:dLbl>
            <c:dLbl>
              <c:idx val="2"/>
              <c:layout>
                <c:manualLayout>
                  <c:x val="-1.4477558049105659E-3"/>
                  <c:y val="-1.26052703929971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36-45D8-8E3B-0E73C3D1296A}"/>
                </c:ext>
              </c:extLst>
            </c:dLbl>
            <c:dLbl>
              <c:idx val="7"/>
              <c:layout>
                <c:manualLayout>
                  <c:xMode val="edge"/>
                  <c:yMode val="edge"/>
                  <c:x val="0.81269841269841381"/>
                  <c:y val="0.307823129251700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36-45D8-8E3B-0E73C3D1296A}"/>
                </c:ext>
              </c:extLst>
            </c:dLbl>
            <c:numFmt formatCode="0" sourceLinked="0"/>
            <c:spPr>
              <a:noFill/>
              <a:ln w="14484">
                <a:noFill/>
              </a:ln>
            </c:spPr>
            <c:txPr>
              <a:bodyPr/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rozhodně měla</c:v>
                </c:pt>
                <c:pt idx="1">
                  <c:v>spíše měla</c:v>
                </c:pt>
                <c:pt idx="2">
                  <c:v>spíše neměla</c:v>
                </c:pt>
                <c:pt idx="3">
                  <c:v>rozhodně neměla</c:v>
                </c:pt>
                <c:pt idx="4">
                  <c:v>nevím</c:v>
                </c:pt>
              </c:strCache>
            </c:strRef>
          </c:cat>
          <c:val>
            <c:numRef>
              <c:f>Sheet1!$B$2:$B$6</c:f>
              <c:numCache>
                <c:formatCode>###0.0</c:formatCode>
                <c:ptCount val="5"/>
                <c:pt idx="0">
                  <c:v>42.193675889328063</c:v>
                </c:pt>
                <c:pt idx="1">
                  <c:v>41.600790513833992</c:v>
                </c:pt>
                <c:pt idx="2">
                  <c:v>8.8932806324110665</c:v>
                </c:pt>
                <c:pt idx="3" formatCode="####.0">
                  <c:v>0.79051383399209474</c:v>
                </c:pt>
                <c:pt idx="4">
                  <c:v>6.5217391304347823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C36-45D8-8E3B-0E73C3D129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360"/>
        <c:holeSize val="50"/>
      </c:doughnutChart>
      <c:spPr>
        <a:noFill/>
        <a:ln w="14484">
          <a:noFill/>
        </a:ln>
      </c:spPr>
    </c:plotArea>
    <c:legend>
      <c:legendPos val="r"/>
      <c:layout>
        <c:manualLayout>
          <c:xMode val="edge"/>
          <c:yMode val="edge"/>
          <c:x val="0.40147220484273682"/>
          <c:y val="0.7257985615838729"/>
          <c:w val="0.24810985913845826"/>
          <c:h val="0.24739406469970204"/>
        </c:manualLayout>
      </c:layout>
      <c:overlay val="0"/>
      <c:spPr>
        <a:noFill/>
        <a:ln w="14484">
          <a:noFill/>
        </a:ln>
      </c:spPr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+mn-lt"/>
              <a:ea typeface="Arial Narrow"/>
              <a:cs typeface="Arial" panose="020B0604020202020204" pitchFamily="34" charset="0"/>
            </a:defRPr>
          </a:pPr>
          <a:endParaRPr lang="cs-CZ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195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0216216216216222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rozhodně je to problém</c:v>
                </c:pt>
              </c:strCache>
            </c:strRef>
          </c:tx>
          <c:spPr>
            <a:solidFill>
              <a:srgbClr val="FF0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Sheet1!$B$2:$B$28</c:f>
              <c:numCache>
                <c:formatCode>0\ \↓</c:formatCode>
                <c:ptCount val="27"/>
                <c:pt idx="0" formatCode="0\ \ \ \ \ \ \ \ ">
                  <c:v>25.395256917000001</c:v>
                </c:pt>
                <c:pt idx="1">
                  <c:v>18.200408997959997</c:v>
                </c:pt>
                <c:pt idx="2" formatCode="0\ \↑">
                  <c:v>32.122370936900019</c:v>
                </c:pt>
                <c:pt idx="3" formatCode="0\ \ \ \ \ \ \ \ ">
                  <c:v>18.390804597700001</c:v>
                </c:pt>
                <c:pt idx="4" formatCode="0\ \ \ \ \ \ \ \ ">
                  <c:v>17.36526946108</c:v>
                </c:pt>
                <c:pt idx="5" formatCode="0\ \↑">
                  <c:v>34.634146341460003</c:v>
                </c:pt>
                <c:pt idx="6" formatCode="0\ \ \ \ \ \ \ \ ">
                  <c:v>26.50602409639</c:v>
                </c:pt>
                <c:pt idx="7" formatCode="0\ \ \ \ \ \ \ \ ">
                  <c:v>21.383647798739997</c:v>
                </c:pt>
                <c:pt idx="8" formatCode="0\ \ \ \ \ \ \ \ ">
                  <c:v>27.631578947369999</c:v>
                </c:pt>
                <c:pt idx="9" formatCode="0\ \ \ \ \ \ \ \ ">
                  <c:v>19.469026548669994</c:v>
                </c:pt>
                <c:pt idx="10" formatCode="0\ \ \ \ \ \ \ \ ">
                  <c:v>22.905027932959992</c:v>
                </c:pt>
                <c:pt idx="11" formatCode="0\ \ \ \ \ \ \ \ ">
                  <c:v>24.277456647400001</c:v>
                </c:pt>
                <c:pt idx="12" formatCode="0\ \↑">
                  <c:v>35.384615384619998</c:v>
                </c:pt>
                <c:pt idx="13" formatCode="0\ \ \ \ \ \ \ \ ">
                  <c:v>17.567567567569991</c:v>
                </c:pt>
                <c:pt idx="14" formatCode="0\ \ \ \ \ \ \ \ ">
                  <c:v>25.233644859809996</c:v>
                </c:pt>
                <c:pt idx="15" formatCode="0\ \ \ \ \ \ \ \ ">
                  <c:v>28.5</c:v>
                </c:pt>
                <c:pt idx="16" formatCode="0\ \ \ \ \ \ \ \ ">
                  <c:v>20.675105485229999</c:v>
                </c:pt>
                <c:pt idx="17" formatCode="0\ \ \ \ \ \ \ \ ">
                  <c:v>29.032258064520001</c:v>
                </c:pt>
                <c:pt idx="18" formatCode="0\ \ \ \ \ \ \ \ ">
                  <c:v>11.62790697674</c:v>
                </c:pt>
                <c:pt idx="19" formatCode="0\ \ \ \ \ \ \ \ ">
                  <c:v>40</c:v>
                </c:pt>
                <c:pt idx="20" formatCode="0\ \ \ \ \ \ \ \ ">
                  <c:v>28.125</c:v>
                </c:pt>
                <c:pt idx="21" formatCode="0\ \↑">
                  <c:v>38.053097345130006</c:v>
                </c:pt>
                <c:pt idx="22" formatCode="0\ \ \ \ \ \ \ \ ">
                  <c:v>28.461538461539991</c:v>
                </c:pt>
                <c:pt idx="23" formatCode="0\ \ \ \ \ \ \ \ ">
                  <c:v>25.342465753420001</c:v>
                </c:pt>
                <c:pt idx="24" formatCode="0\ \ \ \ \ \ \ \ ">
                  <c:v>20.454545454550001</c:v>
                </c:pt>
                <c:pt idx="25" formatCode="0\ \ \ \ \ \ \ \ ">
                  <c:v>27.142857142860002</c:v>
                </c:pt>
                <c:pt idx="26" formatCode="0\ \ \ \ \ \ \ \ ">
                  <c:v>21.367521367519995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70-4F7F-AD76-61ECF6D50E4E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spíše je to problém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Sheet1!$C$2:$C$28</c:f>
              <c:numCache>
                <c:formatCode>0\ \ \ \ \ \ \ \ </c:formatCode>
                <c:ptCount val="27"/>
                <c:pt idx="0">
                  <c:v>45.652173913040002</c:v>
                </c:pt>
                <c:pt idx="1">
                  <c:v>47.443762781189996</c:v>
                </c:pt>
                <c:pt idx="2">
                  <c:v>43.977055449329995</c:v>
                </c:pt>
                <c:pt idx="3">
                  <c:v>52.873563218390004</c:v>
                </c:pt>
                <c:pt idx="4">
                  <c:v>56.287425149699999</c:v>
                </c:pt>
                <c:pt idx="5">
                  <c:v>39.512195121950008</c:v>
                </c:pt>
                <c:pt idx="6">
                  <c:v>41.566265060239999</c:v>
                </c:pt>
                <c:pt idx="7">
                  <c:v>51.572327044030011</c:v>
                </c:pt>
                <c:pt idx="8">
                  <c:v>39.473684210529996</c:v>
                </c:pt>
                <c:pt idx="9">
                  <c:v>45.132743362830013</c:v>
                </c:pt>
                <c:pt idx="10">
                  <c:v>47.486033519549999</c:v>
                </c:pt>
                <c:pt idx="11">
                  <c:v>47.398843930640005</c:v>
                </c:pt>
                <c:pt idx="12">
                  <c:v>39.487179487179993</c:v>
                </c:pt>
                <c:pt idx="13">
                  <c:v>50</c:v>
                </c:pt>
                <c:pt idx="14">
                  <c:v>42.056074766359998</c:v>
                </c:pt>
                <c:pt idx="15">
                  <c:v>46</c:v>
                </c:pt>
                <c:pt idx="16">
                  <c:v>50.210970464140004</c:v>
                </c:pt>
                <c:pt idx="17">
                  <c:v>40.143369175629999</c:v>
                </c:pt>
                <c:pt idx="18">
                  <c:v>60.46511627907001</c:v>
                </c:pt>
                <c:pt idx="19">
                  <c:v>50</c:v>
                </c:pt>
                <c:pt idx="20">
                  <c:v>34.375</c:v>
                </c:pt>
                <c:pt idx="21">
                  <c:v>43.362831858410004</c:v>
                </c:pt>
                <c:pt idx="22">
                  <c:v>38.461538461539995</c:v>
                </c:pt>
                <c:pt idx="23">
                  <c:v>48.630136986300009</c:v>
                </c:pt>
                <c:pt idx="24">
                  <c:v>51.515151515150002</c:v>
                </c:pt>
                <c:pt idx="25">
                  <c:v>44.28571428571</c:v>
                </c:pt>
                <c:pt idx="26">
                  <c:v>46.15384615384999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70-4F7F-AD76-61ECF6D50E4E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spíše to problém není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Sheet1!$D$2:$D$28</c:f>
              <c:numCache>
                <c:formatCode>0\ \ \ \ \ \ \ \ </c:formatCode>
                <c:ptCount val="27"/>
                <c:pt idx="0">
                  <c:v>19.861660079050001</c:v>
                </c:pt>
                <c:pt idx="1">
                  <c:v>22.290388548059997</c:v>
                </c:pt>
                <c:pt idx="2">
                  <c:v>17.590822179729997</c:v>
                </c:pt>
                <c:pt idx="3">
                  <c:v>24.137931034480005</c:v>
                </c:pt>
                <c:pt idx="4">
                  <c:v>17.964071856290001</c:v>
                </c:pt>
                <c:pt idx="5">
                  <c:v>20</c:v>
                </c:pt>
                <c:pt idx="6">
                  <c:v>16.265060240959993</c:v>
                </c:pt>
                <c:pt idx="7">
                  <c:v>20.754716981129992</c:v>
                </c:pt>
                <c:pt idx="8">
                  <c:v>21.491228070179996</c:v>
                </c:pt>
                <c:pt idx="9">
                  <c:v>23.008849557519994</c:v>
                </c:pt>
                <c:pt idx="10">
                  <c:v>20.391061452510009</c:v>
                </c:pt>
                <c:pt idx="11">
                  <c:v>18.786127167629996</c:v>
                </c:pt>
                <c:pt idx="12">
                  <c:v>18.974358974359998</c:v>
                </c:pt>
                <c:pt idx="13">
                  <c:v>20.270270270269997</c:v>
                </c:pt>
                <c:pt idx="14">
                  <c:v>22.429906542059996</c:v>
                </c:pt>
                <c:pt idx="15">
                  <c:v>17.5</c:v>
                </c:pt>
                <c:pt idx="16">
                  <c:v>21.097046413499999</c:v>
                </c:pt>
                <c:pt idx="17">
                  <c:v>19.713261648749999</c:v>
                </c:pt>
                <c:pt idx="18">
                  <c:v>25.581395348840001</c:v>
                </c:pt>
                <c:pt idx="19">
                  <c:v>7.5</c:v>
                </c:pt>
                <c:pt idx="20">
                  <c:v>25</c:v>
                </c:pt>
                <c:pt idx="21">
                  <c:v>13.274336283190001</c:v>
                </c:pt>
                <c:pt idx="22">
                  <c:v>23.076923076919996</c:v>
                </c:pt>
                <c:pt idx="23">
                  <c:v>17.808219178080002</c:v>
                </c:pt>
                <c:pt idx="24">
                  <c:v>22.727272727270005</c:v>
                </c:pt>
                <c:pt idx="25">
                  <c:v>23.571428571429998</c:v>
                </c:pt>
                <c:pt idx="26">
                  <c:v>19.088319088319992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70-4F7F-AD76-61ECF6D50E4E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rozhodně to problém není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Sheet1!$E$2:$E$28</c:f>
              <c:numCache>
                <c:formatCode>0\ \ \ \ \ \ \ \ </c:formatCode>
                <c:ptCount val="27"/>
                <c:pt idx="0">
                  <c:v>1.4822134387350001</c:v>
                </c:pt>
                <c:pt idx="1">
                  <c:v>2.4539877300610002</c:v>
                </c:pt>
                <c:pt idx="2">
                  <c:v>0.57361376673039999</c:v>
                </c:pt>
                <c:pt idx="3">
                  <c:v>1.1494252873559998</c:v>
                </c:pt>
                <c:pt idx="4">
                  <c:v>0</c:v>
                </c:pt>
                <c:pt idx="5">
                  <c:v>0</c:v>
                </c:pt>
                <c:pt idx="6">
                  <c:v>3.6144578313249998</c:v>
                </c:pt>
                <c:pt idx="7">
                  <c:v>0.62893081761010017</c:v>
                </c:pt>
                <c:pt idx="8">
                  <c:v>3.0701754385959998</c:v>
                </c:pt>
                <c:pt idx="9">
                  <c:v>2.6548672566370004</c:v>
                </c:pt>
                <c:pt idx="10">
                  <c:v>0.83798882681560005</c:v>
                </c:pt>
                <c:pt idx="11">
                  <c:v>2.0231213872830005</c:v>
                </c:pt>
                <c:pt idx="12">
                  <c:v>1.025641025641</c:v>
                </c:pt>
                <c:pt idx="13">
                  <c:v>1.351351351351</c:v>
                </c:pt>
                <c:pt idx="14">
                  <c:v>1.8691588785050002</c:v>
                </c:pt>
                <c:pt idx="15">
                  <c:v>1.5</c:v>
                </c:pt>
                <c:pt idx="16">
                  <c:v>0.84388185654010017</c:v>
                </c:pt>
                <c:pt idx="17">
                  <c:v>2.5089605734770002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0.88495575221240008</c:v>
                </c:pt>
                <c:pt idx="22">
                  <c:v>1.538461538462</c:v>
                </c:pt>
                <c:pt idx="23">
                  <c:v>0.68493150684930004</c:v>
                </c:pt>
                <c:pt idx="24">
                  <c:v>1.5151515151519999</c:v>
                </c:pt>
                <c:pt idx="25">
                  <c:v>2.1428571428570002</c:v>
                </c:pt>
                <c:pt idx="26">
                  <c:v>1.7094017094019998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70-4F7F-AD76-61ECF6D50E4E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r">
                  <a:defRPr sz="800" b="0">
                    <a:latin typeface="+mn-lt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Sheet1!$F$2:$F$28</c:f>
              <c:numCache>
                <c:formatCode>0\ \ \ \ \ \ \ \ </c:formatCode>
                <c:ptCount val="27"/>
                <c:pt idx="0">
                  <c:v>7.6086956521740001</c:v>
                </c:pt>
                <c:pt idx="1">
                  <c:v>9.6114519427399987</c:v>
                </c:pt>
                <c:pt idx="2">
                  <c:v>5.736137667303999</c:v>
                </c:pt>
                <c:pt idx="3">
                  <c:v>3.4482758620689999</c:v>
                </c:pt>
                <c:pt idx="4">
                  <c:v>8.3832335329340015</c:v>
                </c:pt>
                <c:pt idx="5">
                  <c:v>5.8536585365849989</c:v>
                </c:pt>
                <c:pt idx="6">
                  <c:v>12.048192771079998</c:v>
                </c:pt>
                <c:pt idx="7">
                  <c:v>5.6603773584909991</c:v>
                </c:pt>
                <c:pt idx="8">
                  <c:v>8.333333333333</c:v>
                </c:pt>
                <c:pt idx="9">
                  <c:v>9.734513274335999</c:v>
                </c:pt>
                <c:pt idx="10">
                  <c:v>8.3798882681560034</c:v>
                </c:pt>
                <c:pt idx="11">
                  <c:v>7.5144508670519983</c:v>
                </c:pt>
                <c:pt idx="12">
                  <c:v>5.128205128204999</c:v>
                </c:pt>
                <c:pt idx="13">
                  <c:v>10.810810810810002</c:v>
                </c:pt>
                <c:pt idx="14">
                  <c:v>8.4112149532709992</c:v>
                </c:pt>
                <c:pt idx="15">
                  <c:v>6.5</c:v>
                </c:pt>
                <c:pt idx="16">
                  <c:v>7.1729957805910001</c:v>
                </c:pt>
                <c:pt idx="17">
                  <c:v>8.6021505376340013</c:v>
                </c:pt>
                <c:pt idx="18">
                  <c:v>2.3255813953489999</c:v>
                </c:pt>
                <c:pt idx="19">
                  <c:v>2.5</c:v>
                </c:pt>
                <c:pt idx="20">
                  <c:v>12.5</c:v>
                </c:pt>
                <c:pt idx="21">
                  <c:v>4.424778761062</c:v>
                </c:pt>
                <c:pt idx="22">
                  <c:v>8.4615384615379998</c:v>
                </c:pt>
                <c:pt idx="23">
                  <c:v>7.5342465753420003</c:v>
                </c:pt>
                <c:pt idx="24">
                  <c:v>3.7878787878790003</c:v>
                </c:pt>
                <c:pt idx="25">
                  <c:v>2.8571428571429998</c:v>
                </c:pt>
                <c:pt idx="26" formatCode="0\ \↑">
                  <c:v>11.680911680909997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70-4F7F-AD76-61ECF6D50E4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71962872"/>
        <c:axId val="471972672"/>
      </c:barChart>
      <c:catAx>
        <c:axId val="47196287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471972672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471972672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471962872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legend>
      <c:legendPos val="t"/>
      <c:layout>
        <c:manualLayout>
          <c:xMode val="edge"/>
          <c:yMode val="edge"/>
          <c:x val="1.0000961615914378E-2"/>
          <c:y val="0"/>
          <c:w val="0.9773194456846237"/>
          <c:h val="3.9402138328541871E-2"/>
        </c:manualLayout>
      </c:layout>
      <c:overlay val="0"/>
      <c:spPr>
        <a:noFill/>
        <a:ln w="19629">
          <a:noFill/>
        </a:ln>
      </c:spPr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4572258255181291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neznámá osoba</c:v>
                </c:pt>
              </c:strCache>
            </c:strRef>
          </c:tx>
          <c:spPr>
            <a:solidFill>
              <a:srgbClr val="FF0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Sheet1!$B$2:$B$34</c:f>
              <c:numCache>
                <c:formatCode>0\ \ \ \ \ \ \ \ </c:formatCode>
                <c:ptCount val="33"/>
                <c:pt idx="0">
                  <c:v>25.395256917000001</c:v>
                </c:pt>
                <c:pt idx="1">
                  <c:v>28.125</c:v>
                </c:pt>
                <c:pt idx="2">
                  <c:v>28.030303030299997</c:v>
                </c:pt>
                <c:pt idx="3">
                  <c:v>31.901840490800005</c:v>
                </c:pt>
                <c:pt idx="4">
                  <c:v>23.4375</c:v>
                </c:pt>
                <c:pt idx="5">
                  <c:v>21.268656716419997</c:v>
                </c:pt>
                <c:pt idx="6">
                  <c:v>24.742268041239996</c:v>
                </c:pt>
                <c:pt idx="7">
                  <c:v>27.011494252870001</c:v>
                </c:pt>
                <c:pt idx="8">
                  <c:v>23.956043956039991</c:v>
                </c:pt>
                <c:pt idx="9">
                  <c:v>27.355623100299997</c:v>
                </c:pt>
                <c:pt idx="10">
                  <c:v>22.222222222219994</c:v>
                </c:pt>
                <c:pt idx="11">
                  <c:v>19.444444444439991</c:v>
                </c:pt>
                <c:pt idx="12">
                  <c:v>28</c:v>
                </c:pt>
                <c:pt idx="13">
                  <c:v>24</c:v>
                </c:pt>
                <c:pt idx="14">
                  <c:v>25.16666666667</c:v>
                </c:pt>
                <c:pt idx="15">
                  <c:v>25.837320574159996</c:v>
                </c:pt>
                <c:pt idx="16">
                  <c:v>32.142857142860002</c:v>
                </c:pt>
                <c:pt idx="17">
                  <c:v>16.129032258059997</c:v>
                </c:pt>
                <c:pt idx="18">
                  <c:v>26.388888888890001</c:v>
                </c:pt>
                <c:pt idx="19">
                  <c:v>25.4817987152</c:v>
                </c:pt>
                <c:pt idx="20">
                  <c:v>25.321100917430005</c:v>
                </c:pt>
                <c:pt idx="21">
                  <c:v>22.015915119360002</c:v>
                </c:pt>
                <c:pt idx="22">
                  <c:v>18.784530386739988</c:v>
                </c:pt>
                <c:pt idx="23">
                  <c:v>26.940639269409992</c:v>
                </c:pt>
                <c:pt idx="24" formatCode="0\ \↑">
                  <c:v>34.468085106380002</c:v>
                </c:pt>
                <c:pt idx="25">
                  <c:v>35.200000000000003</c:v>
                </c:pt>
                <c:pt idx="26">
                  <c:v>36</c:v>
                </c:pt>
                <c:pt idx="27">
                  <c:v>25</c:v>
                </c:pt>
                <c:pt idx="28" formatCode="0\ \↓">
                  <c:v>11.214953271029998</c:v>
                </c:pt>
                <c:pt idx="29">
                  <c:v>20.567375886519997</c:v>
                </c:pt>
                <c:pt idx="30">
                  <c:v>19.254658385090003</c:v>
                </c:pt>
                <c:pt idx="31">
                  <c:v>20.168067226889999</c:v>
                </c:pt>
                <c:pt idx="32">
                  <c:v>36.440677966099997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E0-40BD-8453-82153CF6F8BC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známá osoba mimo  manželství, partnerství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Sheet1!$C$2:$C$34</c:f>
              <c:numCache>
                <c:formatCode>0\ \ \ \ \ \ \ \ </c:formatCode>
                <c:ptCount val="33"/>
                <c:pt idx="0">
                  <c:v>45.652173913040002</c:v>
                </c:pt>
                <c:pt idx="1">
                  <c:v>48.958333333330003</c:v>
                </c:pt>
                <c:pt idx="2">
                  <c:v>37.878787878789993</c:v>
                </c:pt>
                <c:pt idx="3">
                  <c:v>41.104294478529994</c:v>
                </c:pt>
                <c:pt idx="4">
                  <c:v>46.093750000000007</c:v>
                </c:pt>
                <c:pt idx="5">
                  <c:v>50.373134328360003</c:v>
                </c:pt>
                <c:pt idx="6">
                  <c:v>46.391752577319998</c:v>
                </c:pt>
                <c:pt idx="7">
                  <c:v>43.103448275859996</c:v>
                </c:pt>
                <c:pt idx="8">
                  <c:v>46.15384615384999</c:v>
                </c:pt>
                <c:pt idx="9">
                  <c:v>46.200607902739996</c:v>
                </c:pt>
                <c:pt idx="10">
                  <c:v>44.444444444439988</c:v>
                </c:pt>
                <c:pt idx="11">
                  <c:v>47.222222222220012</c:v>
                </c:pt>
                <c:pt idx="12">
                  <c:v>45</c:v>
                </c:pt>
                <c:pt idx="13">
                  <c:v>46</c:v>
                </c:pt>
                <c:pt idx="14">
                  <c:v>46.5</c:v>
                </c:pt>
                <c:pt idx="15">
                  <c:v>45.454545454549994</c:v>
                </c:pt>
                <c:pt idx="16">
                  <c:v>32.142857142860002</c:v>
                </c:pt>
                <c:pt idx="17">
                  <c:v>48.387096774189999</c:v>
                </c:pt>
                <c:pt idx="18">
                  <c:v>44.444444444439988</c:v>
                </c:pt>
                <c:pt idx="19">
                  <c:v>49.250535331910008</c:v>
                </c:pt>
                <c:pt idx="20">
                  <c:v>42.568807339450004</c:v>
                </c:pt>
                <c:pt idx="21">
                  <c:v>44.827586206900001</c:v>
                </c:pt>
                <c:pt idx="22">
                  <c:v>53.591160220990012</c:v>
                </c:pt>
                <c:pt idx="23">
                  <c:v>40.639269406389992</c:v>
                </c:pt>
                <c:pt idx="24">
                  <c:v>45.531914893619998</c:v>
                </c:pt>
                <c:pt idx="25">
                  <c:v>43.2</c:v>
                </c:pt>
                <c:pt idx="26">
                  <c:v>38.4</c:v>
                </c:pt>
                <c:pt idx="27">
                  <c:v>51.724137931030008</c:v>
                </c:pt>
                <c:pt idx="28">
                  <c:v>56.074766355139992</c:v>
                </c:pt>
                <c:pt idx="29">
                  <c:v>50.354609929079999</c:v>
                </c:pt>
                <c:pt idx="30">
                  <c:v>41.614906832300001</c:v>
                </c:pt>
                <c:pt idx="31">
                  <c:v>46.21848739496</c:v>
                </c:pt>
                <c:pt idx="32">
                  <c:v>39.83050847458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E0-40BD-8453-82153CF6F8BC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osoba z manželtvstí, partnerství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Sheet1!$D$2:$D$34</c:f>
              <c:numCache>
                <c:formatCode>0\ \ \ \ \ \ \ \ </c:formatCode>
                <c:ptCount val="33"/>
                <c:pt idx="0">
                  <c:v>19.861660079050001</c:v>
                </c:pt>
                <c:pt idx="1">
                  <c:v>17.708333333329993</c:v>
                </c:pt>
                <c:pt idx="2">
                  <c:v>20.454545454550001</c:v>
                </c:pt>
                <c:pt idx="3">
                  <c:v>19.018404907979995</c:v>
                </c:pt>
                <c:pt idx="4">
                  <c:v>20.703125</c:v>
                </c:pt>
                <c:pt idx="5">
                  <c:v>20.522388059699999</c:v>
                </c:pt>
                <c:pt idx="6">
                  <c:v>18.556701030929997</c:v>
                </c:pt>
                <c:pt idx="7">
                  <c:v>16.66666666667</c:v>
                </c:pt>
                <c:pt idx="8">
                  <c:v>21.098901098900001</c:v>
                </c:pt>
                <c:pt idx="9">
                  <c:v>19.14893617021</c:v>
                </c:pt>
                <c:pt idx="10">
                  <c:v>16.66666666667</c:v>
                </c:pt>
                <c:pt idx="11">
                  <c:v>27.777777777779995</c:v>
                </c:pt>
                <c:pt idx="12">
                  <c:v>18</c:v>
                </c:pt>
                <c:pt idx="13">
                  <c:v>20</c:v>
                </c:pt>
                <c:pt idx="14">
                  <c:v>19</c:v>
                </c:pt>
                <c:pt idx="15">
                  <c:v>22.488038277509993</c:v>
                </c:pt>
                <c:pt idx="16">
                  <c:v>28.571428571429998</c:v>
                </c:pt>
                <c:pt idx="17">
                  <c:v>25.806451612899998</c:v>
                </c:pt>
                <c:pt idx="18">
                  <c:v>16.66666666667</c:v>
                </c:pt>
                <c:pt idx="19">
                  <c:v>17.773019271949998</c:v>
                </c:pt>
                <c:pt idx="20">
                  <c:v>21.651376146790003</c:v>
                </c:pt>
                <c:pt idx="21">
                  <c:v>22.546419098139992</c:v>
                </c:pt>
                <c:pt idx="22">
                  <c:v>19.889502762429991</c:v>
                </c:pt>
                <c:pt idx="23">
                  <c:v>21.004566210050001</c:v>
                </c:pt>
                <c:pt idx="24">
                  <c:v>14.46808510638</c:v>
                </c:pt>
                <c:pt idx="25">
                  <c:v>16</c:v>
                </c:pt>
                <c:pt idx="26">
                  <c:v>18.399999999999999</c:v>
                </c:pt>
                <c:pt idx="27">
                  <c:v>17.241379310339997</c:v>
                </c:pt>
                <c:pt idx="28">
                  <c:v>24.299065420560005</c:v>
                </c:pt>
                <c:pt idx="29">
                  <c:v>19.14893617021</c:v>
                </c:pt>
                <c:pt idx="30">
                  <c:v>24.223602484469996</c:v>
                </c:pt>
                <c:pt idx="31">
                  <c:v>26.890756302519996</c:v>
                </c:pt>
                <c:pt idx="32">
                  <c:v>11.864406779660003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E0-40BD-8453-82153CF6F8BC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neví, neodpověděla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Sheet1!$E$2:$E$34</c:f>
              <c:numCache>
                <c:formatCode>0\ \ \ \ \ \ \ \ </c:formatCode>
                <c:ptCount val="33"/>
                <c:pt idx="0">
                  <c:v>1.4822134387350001</c:v>
                </c:pt>
                <c:pt idx="1">
                  <c:v>2.083333333333</c:v>
                </c:pt>
                <c:pt idx="2">
                  <c:v>3.0303030303029996</c:v>
                </c:pt>
                <c:pt idx="3">
                  <c:v>0.61349693251530013</c:v>
                </c:pt>
                <c:pt idx="4">
                  <c:v>1.171875</c:v>
                </c:pt>
                <c:pt idx="5">
                  <c:v>1.119402985075</c:v>
                </c:pt>
                <c:pt idx="6">
                  <c:v>2.0618556701029993</c:v>
                </c:pt>
                <c:pt idx="7">
                  <c:v>1.7241379310340001</c:v>
                </c:pt>
                <c:pt idx="8">
                  <c:v>1.9780219780220001</c:v>
                </c:pt>
                <c:pt idx="9">
                  <c:v>0.60790273556230001</c:v>
                </c:pt>
                <c:pt idx="10">
                  <c:v>0</c:v>
                </c:pt>
                <c:pt idx="11">
                  <c:v>2.7777777777780006</c:v>
                </c:pt>
                <c:pt idx="12">
                  <c:v>1</c:v>
                </c:pt>
                <c:pt idx="13">
                  <c:v>2</c:v>
                </c:pt>
                <c:pt idx="14">
                  <c:v>1</c:v>
                </c:pt>
                <c:pt idx="15">
                  <c:v>1.9138755980860001</c:v>
                </c:pt>
                <c:pt idx="16">
                  <c:v>3.5714285714289997</c:v>
                </c:pt>
                <c:pt idx="17">
                  <c:v>3.2258064516130003</c:v>
                </c:pt>
                <c:pt idx="18">
                  <c:v>2.083333333333</c:v>
                </c:pt>
                <c:pt idx="19">
                  <c:v>0.42826552462529999</c:v>
                </c:pt>
                <c:pt idx="20">
                  <c:v>2.3853211009170003</c:v>
                </c:pt>
                <c:pt idx="21">
                  <c:v>1.06100795756</c:v>
                </c:pt>
                <c:pt idx="22">
                  <c:v>0.55248618784529979</c:v>
                </c:pt>
                <c:pt idx="23">
                  <c:v>2.2831050228310006</c:v>
                </c:pt>
                <c:pt idx="24">
                  <c:v>2.1276595744680002</c:v>
                </c:pt>
                <c:pt idx="25">
                  <c:v>3.2</c:v>
                </c:pt>
                <c:pt idx="26">
                  <c:v>1.6</c:v>
                </c:pt>
                <c:pt idx="27">
                  <c:v>0.86206896551719991</c:v>
                </c:pt>
                <c:pt idx="28">
                  <c:v>0.93457943925230003</c:v>
                </c:pt>
                <c:pt idx="29">
                  <c:v>0.70921985815600008</c:v>
                </c:pt>
                <c:pt idx="30">
                  <c:v>0.62111801242240006</c:v>
                </c:pt>
                <c:pt idx="31">
                  <c:v>0</c:v>
                </c:pt>
                <c:pt idx="32">
                  <c:v>4.2372881355930012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DE0-40BD-8453-82153CF6F8BC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0">
                    <a:latin typeface="+mn-lt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Sheet1!$F$2:$F$34</c:f>
              <c:numCache>
                <c:formatCode>0\ \ \ \ \ \ \ \ </c:formatCode>
                <c:ptCount val="33"/>
                <c:pt idx="0">
                  <c:v>7.6086956521740001</c:v>
                </c:pt>
                <c:pt idx="1">
                  <c:v>3.125</c:v>
                </c:pt>
                <c:pt idx="2">
                  <c:v>10.60606060606</c:v>
                </c:pt>
                <c:pt idx="3">
                  <c:v>7.3619631901840012</c:v>
                </c:pt>
                <c:pt idx="4">
                  <c:v>8.59375</c:v>
                </c:pt>
                <c:pt idx="5">
                  <c:v>6.7164179104479995</c:v>
                </c:pt>
                <c:pt idx="6">
                  <c:v>8.2474226804119972</c:v>
                </c:pt>
                <c:pt idx="7">
                  <c:v>11.494252873560002</c:v>
                </c:pt>
                <c:pt idx="8">
                  <c:v>6.8131868131869986</c:v>
                </c:pt>
                <c:pt idx="9">
                  <c:v>6.6869300911849994</c:v>
                </c:pt>
                <c:pt idx="10">
                  <c:v>16.66666666667</c:v>
                </c:pt>
                <c:pt idx="11">
                  <c:v>2.7777777777780006</c:v>
                </c:pt>
                <c:pt idx="12">
                  <c:v>8</c:v>
                </c:pt>
                <c:pt idx="13">
                  <c:v>7</c:v>
                </c:pt>
                <c:pt idx="14">
                  <c:v>8.333333333333</c:v>
                </c:pt>
                <c:pt idx="15">
                  <c:v>4.3062200956940018</c:v>
                </c:pt>
                <c:pt idx="16">
                  <c:v>3.5714285714289997</c:v>
                </c:pt>
                <c:pt idx="17">
                  <c:v>6.4516129032259997</c:v>
                </c:pt>
                <c:pt idx="18">
                  <c:v>10.41666666667</c:v>
                </c:pt>
                <c:pt idx="19">
                  <c:v>7.0663811563169991</c:v>
                </c:pt>
                <c:pt idx="20">
                  <c:v>8.0733944954130017</c:v>
                </c:pt>
                <c:pt idx="21">
                  <c:v>9.549071618036999</c:v>
                </c:pt>
                <c:pt idx="22">
                  <c:v>7.182320441988999</c:v>
                </c:pt>
                <c:pt idx="23">
                  <c:v>9.1324200913240006</c:v>
                </c:pt>
                <c:pt idx="24">
                  <c:v>3.4042553191489993</c:v>
                </c:pt>
                <c:pt idx="25">
                  <c:v>2.4</c:v>
                </c:pt>
                <c:pt idx="26">
                  <c:v>5.6</c:v>
                </c:pt>
                <c:pt idx="27">
                  <c:v>5.1724137931029999</c:v>
                </c:pt>
                <c:pt idx="28">
                  <c:v>7.4766355140189997</c:v>
                </c:pt>
                <c:pt idx="29">
                  <c:v>9.2198581560279997</c:v>
                </c:pt>
                <c:pt idx="30" formatCode="0\ \↑">
                  <c:v>14.28571428571</c:v>
                </c:pt>
                <c:pt idx="31">
                  <c:v>6.72268907563</c:v>
                </c:pt>
                <c:pt idx="32">
                  <c:v>7.6271186440679983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DE0-40BD-8453-82153CF6F8B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14874632"/>
        <c:axId val="714875024"/>
      </c:barChart>
      <c:catAx>
        <c:axId val="71487463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4875024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714875024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714874632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0216216216216222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rozhodně by se měla ČR zaměřit </c:v>
                </c:pt>
              </c:strCache>
            </c:strRef>
          </c:tx>
          <c:spPr>
            <a:solidFill>
              <a:srgbClr val="FF0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Sheet1!$B$2:$B$28</c:f>
              <c:numCache>
                <c:formatCode>0\ \↓</c:formatCode>
                <c:ptCount val="27"/>
                <c:pt idx="0" formatCode="0\ \ \ \ \ \ \ \ ">
                  <c:v>42.193675889330002</c:v>
                </c:pt>
                <c:pt idx="1">
                  <c:v>33.128834355830001</c:v>
                </c:pt>
                <c:pt idx="2" formatCode="0\ \↑">
                  <c:v>50.669216061190006</c:v>
                </c:pt>
                <c:pt idx="3" formatCode="0\ \ \ \ \ \ \ \ ">
                  <c:v>36.781609195399994</c:v>
                </c:pt>
                <c:pt idx="4" formatCode="0\ \ \ \ \ \ \ \ ">
                  <c:v>37.724550898200008</c:v>
                </c:pt>
                <c:pt idx="5" formatCode="0\ \ \ \ \ \ \ \ ">
                  <c:v>48.780487804879996</c:v>
                </c:pt>
                <c:pt idx="6" formatCode="0\ \ \ \ \ \ \ \ ">
                  <c:v>39.759036144580008</c:v>
                </c:pt>
                <c:pt idx="7" formatCode="0\ \ \ \ \ \ \ \ ">
                  <c:v>35.849056603769995</c:v>
                </c:pt>
                <c:pt idx="8" formatCode="0\ \ \ \ \ \ \ \ ">
                  <c:v>47.807017543859999</c:v>
                </c:pt>
                <c:pt idx="9" formatCode="0\ \ \ \ \ \ \ \ ">
                  <c:v>37.168141592920009</c:v>
                </c:pt>
                <c:pt idx="10" formatCode="0\ \ \ \ \ \ \ \ ">
                  <c:v>39.664804469269988</c:v>
                </c:pt>
                <c:pt idx="11" formatCode="0\ \ \ \ \ \ \ \ ">
                  <c:v>41.329479768789994</c:v>
                </c:pt>
                <c:pt idx="12" formatCode="0\ \ \ \ \ \ \ \ ">
                  <c:v>51.282051282050006</c:v>
                </c:pt>
                <c:pt idx="13" formatCode="0\ \ \ \ \ \ \ \ ">
                  <c:v>39.189189189189996</c:v>
                </c:pt>
                <c:pt idx="14" formatCode="0\ \ \ \ \ \ \ \ ">
                  <c:v>37.383177570089998</c:v>
                </c:pt>
                <c:pt idx="15" formatCode="0\ \ \ \ \ \ \ \ ">
                  <c:v>40.5</c:v>
                </c:pt>
                <c:pt idx="16" formatCode="0\ \ \ \ \ \ \ \ ">
                  <c:v>37.552742616030002</c:v>
                </c:pt>
                <c:pt idx="17" formatCode="0\ \ \ \ \ \ \ \ ">
                  <c:v>48.028673835130007</c:v>
                </c:pt>
                <c:pt idx="18" formatCode="0\ \ \ \ \ \ \ \ ">
                  <c:v>30.232558139529996</c:v>
                </c:pt>
                <c:pt idx="19" formatCode="0\ \↑">
                  <c:v>67.5</c:v>
                </c:pt>
                <c:pt idx="20" formatCode="0\ \ \ \ \ \ \ \ ">
                  <c:v>43.75</c:v>
                </c:pt>
                <c:pt idx="21" formatCode="0\ \ \ \ \ \ \ \ ">
                  <c:v>53.097345132740003</c:v>
                </c:pt>
                <c:pt idx="22" formatCode="0\ \ \ \ \ \ \ \ ">
                  <c:v>46.15384615384999</c:v>
                </c:pt>
                <c:pt idx="23" formatCode="0\ \ \ \ \ \ \ \ ">
                  <c:v>40.410958904110011</c:v>
                </c:pt>
                <c:pt idx="24" formatCode="0\ \ \ \ \ \ \ \ ">
                  <c:v>34.090909090910003</c:v>
                </c:pt>
                <c:pt idx="25" formatCode="0\ \ \ \ \ \ \ \ ">
                  <c:v>38.571428571429998</c:v>
                </c:pt>
                <c:pt idx="26" formatCode="0\ \ \ \ \ \ \ \ ">
                  <c:v>42.450142450139992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8C-4F14-8C3B-BC2F52D503C2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spíše měla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Sheet1!$C$2:$C$28</c:f>
              <c:numCache>
                <c:formatCode>0\ \ \ \ \ \ \ \ </c:formatCode>
                <c:ptCount val="27"/>
                <c:pt idx="0">
                  <c:v>41.600790513830006</c:v>
                </c:pt>
                <c:pt idx="1">
                  <c:v>44.580777096110005</c:v>
                </c:pt>
                <c:pt idx="2">
                  <c:v>38.814531548759994</c:v>
                </c:pt>
                <c:pt idx="3">
                  <c:v>47.126436781609996</c:v>
                </c:pt>
                <c:pt idx="4">
                  <c:v>46.706586826350005</c:v>
                </c:pt>
                <c:pt idx="5">
                  <c:v>38.536585365850001</c:v>
                </c:pt>
                <c:pt idx="6">
                  <c:v>42.168674698800004</c:v>
                </c:pt>
                <c:pt idx="7">
                  <c:v>49.056603773579994</c:v>
                </c:pt>
                <c:pt idx="8" formatCode="0\ \↓">
                  <c:v>32.894736842110014</c:v>
                </c:pt>
                <c:pt idx="9">
                  <c:v>46.017699115039989</c:v>
                </c:pt>
                <c:pt idx="10">
                  <c:v>42.737430167599996</c:v>
                </c:pt>
                <c:pt idx="11">
                  <c:v>42.774566473989999</c:v>
                </c:pt>
                <c:pt idx="12">
                  <c:v>34.871794871789987</c:v>
                </c:pt>
                <c:pt idx="13">
                  <c:v>45.945945945950008</c:v>
                </c:pt>
                <c:pt idx="14">
                  <c:v>49.532710280370011</c:v>
                </c:pt>
                <c:pt idx="15">
                  <c:v>45</c:v>
                </c:pt>
                <c:pt idx="16">
                  <c:v>44.725738396620017</c:v>
                </c:pt>
                <c:pt idx="17" formatCode="0\ \↓">
                  <c:v>33.333333333330003</c:v>
                </c:pt>
                <c:pt idx="18">
                  <c:v>48.837209302329995</c:v>
                </c:pt>
                <c:pt idx="19">
                  <c:v>30</c:v>
                </c:pt>
                <c:pt idx="20">
                  <c:v>37.5</c:v>
                </c:pt>
                <c:pt idx="21">
                  <c:v>35.398230088500007</c:v>
                </c:pt>
                <c:pt idx="22">
                  <c:v>35.384615384619998</c:v>
                </c:pt>
                <c:pt idx="23">
                  <c:v>42.465753424660001</c:v>
                </c:pt>
                <c:pt idx="24">
                  <c:v>52.272727272730002</c:v>
                </c:pt>
                <c:pt idx="25">
                  <c:v>43.571428571429998</c:v>
                </c:pt>
                <c:pt idx="26">
                  <c:v>40.740740740740002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8C-4F14-8C3B-BC2F52D503C2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spíše neměla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Sheet1!$D$2:$D$28</c:f>
              <c:numCache>
                <c:formatCode>0\ \↑</c:formatCode>
                <c:ptCount val="27"/>
                <c:pt idx="0" formatCode="0\ \ \ \ \ \ \ \ ">
                  <c:v>8.8932806324110008</c:v>
                </c:pt>
                <c:pt idx="1">
                  <c:v>12.269938650310001</c:v>
                </c:pt>
                <c:pt idx="2" formatCode="0\ \↓">
                  <c:v>5.736137667303999</c:v>
                </c:pt>
                <c:pt idx="3" formatCode="0\ \ \ \ \ \ \ \ ">
                  <c:v>8.0459770114939992</c:v>
                </c:pt>
                <c:pt idx="4" formatCode="0\ \ \ \ \ \ \ \ ">
                  <c:v>7.1856287425150001</c:v>
                </c:pt>
                <c:pt idx="5" formatCode="0\ \ \ \ \ \ \ \ ">
                  <c:v>6.8292682926830013</c:v>
                </c:pt>
                <c:pt idx="6" formatCode="0\ \ \ \ \ \ \ \ ">
                  <c:v>10.843373493979998</c:v>
                </c:pt>
                <c:pt idx="7" formatCode="0\ \ \ \ \ \ \ \ ">
                  <c:v>8.1761006289309996</c:v>
                </c:pt>
                <c:pt idx="8" formatCode="0\ \ \ \ \ \ \ \ ">
                  <c:v>11.403508771930001</c:v>
                </c:pt>
                <c:pt idx="9" formatCode="0\ \ \ \ \ \ \ \ ">
                  <c:v>10.61946902655</c:v>
                </c:pt>
                <c:pt idx="10" formatCode="0\ \ \ \ \ \ \ \ ">
                  <c:v>9.7765363128490037</c:v>
                </c:pt>
                <c:pt idx="11" formatCode="0\ \ \ \ \ \ \ \ ">
                  <c:v>8.9595375722540034</c:v>
                </c:pt>
                <c:pt idx="12" formatCode="0\ \ \ \ \ \ \ \ ">
                  <c:v>6.1538461538459988</c:v>
                </c:pt>
                <c:pt idx="13" formatCode="0\ \ \ \ \ \ \ \ ">
                  <c:v>5.4054054054050003</c:v>
                </c:pt>
                <c:pt idx="14" formatCode="0\ \ \ \ \ \ \ \ ">
                  <c:v>7.4766355140189997</c:v>
                </c:pt>
                <c:pt idx="15" formatCode="0\ \ \ \ \ \ \ \ ">
                  <c:v>8.5</c:v>
                </c:pt>
                <c:pt idx="16" formatCode="0\ \ \ \ \ \ \ \ ">
                  <c:v>9.2827004219409996</c:v>
                </c:pt>
                <c:pt idx="17" formatCode="0\ \ \ \ \ \ \ \ ">
                  <c:v>11.469534050180004</c:v>
                </c:pt>
                <c:pt idx="18" formatCode="0\ \ \ \ \ \ \ \ ">
                  <c:v>11.62790697674</c:v>
                </c:pt>
                <c:pt idx="19" formatCode="0\ \ \ \ \ \ \ \ ">
                  <c:v>2.5</c:v>
                </c:pt>
                <c:pt idx="20" formatCode="0\ \ \ \ \ \ \ \ ">
                  <c:v>3.125</c:v>
                </c:pt>
                <c:pt idx="21" formatCode="0\ \ \ \ \ \ \ \ ">
                  <c:v>7.964601769912</c:v>
                </c:pt>
                <c:pt idx="22" formatCode="0\ \ \ \ \ \ \ \ ">
                  <c:v>12.307692307690003</c:v>
                </c:pt>
                <c:pt idx="23" formatCode="0\ \ \ \ \ \ \ \ ">
                  <c:v>10.273972602740001</c:v>
                </c:pt>
                <c:pt idx="24" formatCode="0\ \ \ \ \ \ \ \ ">
                  <c:v>8.333333333333</c:v>
                </c:pt>
                <c:pt idx="25" formatCode="0\ \ \ \ \ \ \ \ ">
                  <c:v>12.142857142860001</c:v>
                </c:pt>
                <c:pt idx="26" formatCode="0\ \ \ \ \ \ \ \ ">
                  <c:v>6.2678062678059971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8C-4F14-8C3B-BC2F52D503C2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rozhodně neměla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Sheet1!$E$2:$E$28</c:f>
              <c:numCache>
                <c:formatCode>0\ \ \ \ \ \ \ \ </c:formatCode>
                <c:ptCount val="27"/>
                <c:pt idx="0">
                  <c:v>0.79051383399209996</c:v>
                </c:pt>
                <c:pt idx="1">
                  <c:v>0.81799591002050021</c:v>
                </c:pt>
                <c:pt idx="2">
                  <c:v>0.76481835564050016</c:v>
                </c:pt>
                <c:pt idx="3">
                  <c:v>0</c:v>
                </c:pt>
                <c:pt idx="4">
                  <c:v>0.59880239520959999</c:v>
                </c:pt>
                <c:pt idx="5">
                  <c:v>0</c:v>
                </c:pt>
                <c:pt idx="6">
                  <c:v>0.60240963855420016</c:v>
                </c:pt>
                <c:pt idx="7">
                  <c:v>0.62893081761010017</c:v>
                </c:pt>
                <c:pt idx="8">
                  <c:v>2.1929824561399998</c:v>
                </c:pt>
                <c:pt idx="9">
                  <c:v>1.769911504425</c:v>
                </c:pt>
                <c:pt idx="10">
                  <c:v>0.27932960893850006</c:v>
                </c:pt>
                <c:pt idx="11">
                  <c:v>0.86705202312139995</c:v>
                </c:pt>
                <c:pt idx="12">
                  <c:v>1.025641025641</c:v>
                </c:pt>
                <c:pt idx="13">
                  <c:v>0</c:v>
                </c:pt>
                <c:pt idx="14">
                  <c:v>0.93457943925230003</c:v>
                </c:pt>
                <c:pt idx="15">
                  <c:v>1</c:v>
                </c:pt>
                <c:pt idx="16">
                  <c:v>0</c:v>
                </c:pt>
                <c:pt idx="17">
                  <c:v>1.7921146953409999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0.88495575221240008</c:v>
                </c:pt>
                <c:pt idx="22">
                  <c:v>1.538461538462</c:v>
                </c:pt>
                <c:pt idx="23">
                  <c:v>0.68493150684930004</c:v>
                </c:pt>
                <c:pt idx="24">
                  <c:v>0</c:v>
                </c:pt>
                <c:pt idx="25">
                  <c:v>0.71428571428570009</c:v>
                </c:pt>
                <c:pt idx="26">
                  <c:v>0.85470085470090018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8C-4F14-8C3B-BC2F52D503C2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  <c:pt idx="0">
                  <c:v>nevím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r">
                  <a:defRPr sz="800" b="0">
                    <a:latin typeface="+mn-lt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Sheet1!$F$2:$F$28</c:f>
              <c:numCache>
                <c:formatCode>0\ \↑</c:formatCode>
                <c:ptCount val="27"/>
                <c:pt idx="0" formatCode="0\ \ \ \ \ \ \ \ ">
                  <c:v>6.5217391304349999</c:v>
                </c:pt>
                <c:pt idx="1">
                  <c:v>9.2024539877300011</c:v>
                </c:pt>
                <c:pt idx="2" formatCode="0\ \↓">
                  <c:v>4.0152963671129989</c:v>
                </c:pt>
                <c:pt idx="3" formatCode="0\ \ \ \ \ \ \ \ ">
                  <c:v>8.0459770114939992</c:v>
                </c:pt>
                <c:pt idx="4" formatCode="0\ \ \ \ \ \ \ \ ">
                  <c:v>7.7844311377249991</c:v>
                </c:pt>
                <c:pt idx="5" formatCode="0\ \ \ \ \ \ \ \ ">
                  <c:v>5.8536585365849989</c:v>
                </c:pt>
                <c:pt idx="6" formatCode="0\ \ \ \ \ \ \ \ ">
                  <c:v>6.6265060240959981</c:v>
                </c:pt>
                <c:pt idx="7" formatCode="0\ \ \ \ \ \ \ \ ">
                  <c:v>6.2893081761009997</c:v>
                </c:pt>
                <c:pt idx="8" formatCode="0\ \ \ \ \ \ \ \ ">
                  <c:v>5.7017543859650006</c:v>
                </c:pt>
                <c:pt idx="9" formatCode="0\ \ \ \ \ \ \ \ ">
                  <c:v>4.424778761062</c:v>
                </c:pt>
                <c:pt idx="10" formatCode="0\ \ \ \ \ \ \ \ ">
                  <c:v>7.541899441341001</c:v>
                </c:pt>
                <c:pt idx="11" formatCode="0\ \ \ \ \ \ \ \ ">
                  <c:v>6.0693641618500003</c:v>
                </c:pt>
                <c:pt idx="12" formatCode="0\ \ \ \ \ \ \ \ ">
                  <c:v>6.6666666666669991</c:v>
                </c:pt>
                <c:pt idx="13" formatCode="0\ \ \ \ \ \ \ \ ">
                  <c:v>9.4594594594590031</c:v>
                </c:pt>
                <c:pt idx="14" formatCode="0\ \ \ \ \ \ \ \ ">
                  <c:v>4.6728971962620003</c:v>
                </c:pt>
                <c:pt idx="15" formatCode="0\ \ \ \ \ \ \ \ ">
                  <c:v>5</c:v>
                </c:pt>
                <c:pt idx="16" formatCode="0\ \ \ \ \ \ \ \ ">
                  <c:v>8.4388185654009984</c:v>
                </c:pt>
                <c:pt idx="17" formatCode="0\ \ \ \ \ \ \ \ ">
                  <c:v>5.3763440860219998</c:v>
                </c:pt>
                <c:pt idx="18" formatCode="0\ \ \ \ \ \ \ \ ">
                  <c:v>9.3023255813949994</c:v>
                </c:pt>
                <c:pt idx="19" formatCode="0\ \ \ \ \ \ \ \ ">
                  <c:v>0</c:v>
                </c:pt>
                <c:pt idx="20" formatCode="0\ \ \ \ \ \ \ \ ">
                  <c:v>15.625</c:v>
                </c:pt>
                <c:pt idx="21" formatCode="0\ \ \ \ \ \ \ \ ">
                  <c:v>2.6548672566370004</c:v>
                </c:pt>
                <c:pt idx="22" formatCode="0\ \ \ \ \ \ \ \ ">
                  <c:v>4.6153846153849987</c:v>
                </c:pt>
                <c:pt idx="23" formatCode="0\ \ \ \ \ \ \ \ ">
                  <c:v>6.1643835616439979</c:v>
                </c:pt>
                <c:pt idx="24" formatCode="0\ \ \ \ \ \ \ \ ">
                  <c:v>5.303030303029999</c:v>
                </c:pt>
                <c:pt idx="25" formatCode="0\ \ \ \ \ \ \ \ ">
                  <c:v>5</c:v>
                </c:pt>
                <c:pt idx="26" formatCode="0\ \ \ \ \ \ \ \ ">
                  <c:v>9.6866096866100015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8C-4F14-8C3B-BC2F52D503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71976984"/>
        <c:axId val="471978944"/>
      </c:barChart>
      <c:catAx>
        <c:axId val="47197698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471978944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471978944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471976984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legend>
      <c:legendPos val="t"/>
      <c:layout>
        <c:manualLayout>
          <c:xMode val="edge"/>
          <c:yMode val="edge"/>
          <c:x val="1.0000961615914378E-2"/>
          <c:y val="0"/>
          <c:w val="0.9773194456846237"/>
          <c:h val="3.9402138328541871E-2"/>
        </c:manualLayout>
      </c:layout>
      <c:overlay val="0"/>
      <c:spPr>
        <a:noFill/>
        <a:ln w="19629">
          <a:noFill/>
        </a:ln>
      </c:spPr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4572258255181291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neznámá osoba</c:v>
                </c:pt>
              </c:strCache>
            </c:strRef>
          </c:tx>
          <c:spPr>
            <a:solidFill>
              <a:srgbClr val="FF0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Sheet1!$B$2:$B$34</c:f>
              <c:numCache>
                <c:formatCode>0\ \ \ \ \ \ \ \ </c:formatCode>
                <c:ptCount val="33"/>
                <c:pt idx="0">
                  <c:v>42.193675889330002</c:v>
                </c:pt>
                <c:pt idx="1">
                  <c:v>46.875</c:v>
                </c:pt>
                <c:pt idx="2">
                  <c:v>44.696969696970008</c:v>
                </c:pt>
                <c:pt idx="3">
                  <c:v>47.852760736200004</c:v>
                </c:pt>
                <c:pt idx="4">
                  <c:v>39.84375</c:v>
                </c:pt>
                <c:pt idx="5">
                  <c:v>38.43283582090001</c:v>
                </c:pt>
                <c:pt idx="6">
                  <c:v>41.237113402060011</c:v>
                </c:pt>
                <c:pt idx="7">
                  <c:v>44.827586206900001</c:v>
                </c:pt>
                <c:pt idx="8">
                  <c:v>41.098901098900008</c:v>
                </c:pt>
                <c:pt idx="9">
                  <c:v>44.072948328270009</c:v>
                </c:pt>
                <c:pt idx="10">
                  <c:v>27.777777777779995</c:v>
                </c:pt>
                <c:pt idx="11">
                  <c:v>33.333333333330003</c:v>
                </c:pt>
                <c:pt idx="12">
                  <c:v>44</c:v>
                </c:pt>
                <c:pt idx="13">
                  <c:v>42</c:v>
                </c:pt>
                <c:pt idx="14">
                  <c:v>42.666666666669997</c:v>
                </c:pt>
                <c:pt idx="15">
                  <c:v>38.277511961720002</c:v>
                </c:pt>
                <c:pt idx="16">
                  <c:v>42.857142857139998</c:v>
                </c:pt>
                <c:pt idx="17">
                  <c:v>29.032258064520001</c:v>
                </c:pt>
                <c:pt idx="18">
                  <c:v>48.611111111110006</c:v>
                </c:pt>
                <c:pt idx="19">
                  <c:v>43.254817987149998</c:v>
                </c:pt>
                <c:pt idx="20">
                  <c:v>41.284403669719993</c:v>
                </c:pt>
                <c:pt idx="21">
                  <c:v>37.665782493370003</c:v>
                </c:pt>
                <c:pt idx="22">
                  <c:v>40.331491712709997</c:v>
                </c:pt>
                <c:pt idx="23">
                  <c:v>40.182648401829994</c:v>
                </c:pt>
                <c:pt idx="24" formatCode="0\ \↑">
                  <c:v>52.765957446810013</c:v>
                </c:pt>
                <c:pt idx="25" formatCode="0\ \↑">
                  <c:v>58.4</c:v>
                </c:pt>
                <c:pt idx="26">
                  <c:v>48</c:v>
                </c:pt>
                <c:pt idx="27">
                  <c:v>33.620689655169997</c:v>
                </c:pt>
                <c:pt idx="28" formatCode="0\ \↓">
                  <c:v>24.299065420560005</c:v>
                </c:pt>
                <c:pt idx="29">
                  <c:v>43.262411347520015</c:v>
                </c:pt>
                <c:pt idx="30">
                  <c:v>36.645962732920012</c:v>
                </c:pt>
                <c:pt idx="31">
                  <c:v>34.453781512609986</c:v>
                </c:pt>
                <c:pt idx="32" formatCode="0\ \↑">
                  <c:v>57.627118644070016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4E-4F14-8C83-4A21CAEC1970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známá osoba mimo  manželství, partnerství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Sheet1!$C$2:$C$34</c:f>
              <c:numCache>
                <c:formatCode>0\ \ \ \ \ \ \ \ </c:formatCode>
                <c:ptCount val="33"/>
                <c:pt idx="0">
                  <c:v>41.600790513830006</c:v>
                </c:pt>
                <c:pt idx="1">
                  <c:v>36.458333333330003</c:v>
                </c:pt>
                <c:pt idx="2">
                  <c:v>36.363636363639998</c:v>
                </c:pt>
                <c:pt idx="3">
                  <c:v>36.809815950920004</c:v>
                </c:pt>
                <c:pt idx="4">
                  <c:v>45.703125000000007</c:v>
                </c:pt>
                <c:pt idx="5">
                  <c:v>45.149253731340004</c:v>
                </c:pt>
                <c:pt idx="6">
                  <c:v>41.237113402060011</c:v>
                </c:pt>
                <c:pt idx="7">
                  <c:v>40.22988505747</c:v>
                </c:pt>
                <c:pt idx="8">
                  <c:v>41.318681318679999</c:v>
                </c:pt>
                <c:pt idx="9">
                  <c:v>41.945288753799993</c:v>
                </c:pt>
                <c:pt idx="10">
                  <c:v>50</c:v>
                </c:pt>
                <c:pt idx="11">
                  <c:v>44.444444444439988</c:v>
                </c:pt>
                <c:pt idx="12">
                  <c:v>42</c:v>
                </c:pt>
                <c:pt idx="13">
                  <c:v>42</c:v>
                </c:pt>
                <c:pt idx="14">
                  <c:v>42</c:v>
                </c:pt>
                <c:pt idx="15">
                  <c:v>48.803827751199989</c:v>
                </c:pt>
                <c:pt idx="16">
                  <c:v>35.714285714289993</c:v>
                </c:pt>
                <c:pt idx="17">
                  <c:v>35.483870967739989</c:v>
                </c:pt>
                <c:pt idx="18">
                  <c:v>31.944444444439991</c:v>
                </c:pt>
                <c:pt idx="19">
                  <c:v>42.184154175589995</c:v>
                </c:pt>
                <c:pt idx="20">
                  <c:v>41.100917431190005</c:v>
                </c:pt>
                <c:pt idx="21">
                  <c:v>45.358090185679998</c:v>
                </c:pt>
                <c:pt idx="22">
                  <c:v>46.408839779009995</c:v>
                </c:pt>
                <c:pt idx="23">
                  <c:v>39.726027397260005</c:v>
                </c:pt>
                <c:pt idx="24">
                  <c:v>33.617021276599999</c:v>
                </c:pt>
                <c:pt idx="25" formatCode="0\ \↓">
                  <c:v>26.4</c:v>
                </c:pt>
                <c:pt idx="26">
                  <c:v>43.2</c:v>
                </c:pt>
                <c:pt idx="27">
                  <c:v>53.448275862070005</c:v>
                </c:pt>
                <c:pt idx="28">
                  <c:v>54.205607476639997</c:v>
                </c:pt>
                <c:pt idx="29">
                  <c:v>37.58865248227</c:v>
                </c:pt>
                <c:pt idx="30">
                  <c:v>42.236024844720006</c:v>
                </c:pt>
                <c:pt idx="31">
                  <c:v>51.26050420168</c:v>
                </c:pt>
                <c:pt idx="32" formatCode="0\ \↓">
                  <c:v>27.118644067799995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4E-4F14-8C83-4A21CAEC1970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osoba z manželtvstí, partnerství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Sheet1!$D$2:$D$34</c:f>
              <c:numCache>
                <c:formatCode>0\ \ \ \ \ \ \ \ </c:formatCode>
                <c:ptCount val="33"/>
                <c:pt idx="0">
                  <c:v>8.8932806324110008</c:v>
                </c:pt>
                <c:pt idx="1">
                  <c:v>10.41666666667</c:v>
                </c:pt>
                <c:pt idx="2">
                  <c:v>11.363636363640003</c:v>
                </c:pt>
                <c:pt idx="3">
                  <c:v>4.9079754601229988</c:v>
                </c:pt>
                <c:pt idx="4">
                  <c:v>7.421875</c:v>
                </c:pt>
                <c:pt idx="5">
                  <c:v>10.447761194029999</c:v>
                </c:pt>
                <c:pt idx="6">
                  <c:v>10.30927835052</c:v>
                </c:pt>
                <c:pt idx="7">
                  <c:v>7.4712643678159996</c:v>
                </c:pt>
                <c:pt idx="8">
                  <c:v>9.8901098901100006</c:v>
                </c:pt>
                <c:pt idx="9">
                  <c:v>8.814589665654001</c:v>
                </c:pt>
                <c:pt idx="10">
                  <c:v>0</c:v>
                </c:pt>
                <c:pt idx="11">
                  <c:v>8.333333333333</c:v>
                </c:pt>
                <c:pt idx="12">
                  <c:v>9</c:v>
                </c:pt>
                <c:pt idx="13">
                  <c:v>9</c:v>
                </c:pt>
                <c:pt idx="14">
                  <c:v>8</c:v>
                </c:pt>
                <c:pt idx="15">
                  <c:v>7.1770334928230008</c:v>
                </c:pt>
                <c:pt idx="16">
                  <c:v>14.28571428571</c:v>
                </c:pt>
                <c:pt idx="17">
                  <c:v>16.129032258059997</c:v>
                </c:pt>
                <c:pt idx="18">
                  <c:v>12.5</c:v>
                </c:pt>
                <c:pt idx="19">
                  <c:v>7.2805139186299987</c:v>
                </c:pt>
                <c:pt idx="20">
                  <c:v>10.275229357800002</c:v>
                </c:pt>
                <c:pt idx="21">
                  <c:v>10.6100795756</c:v>
                </c:pt>
                <c:pt idx="22">
                  <c:v>4.4198895027620004</c:v>
                </c:pt>
                <c:pt idx="23">
                  <c:v>10.04566210046</c:v>
                </c:pt>
                <c:pt idx="24">
                  <c:v>8.510638297872001</c:v>
                </c:pt>
                <c:pt idx="25">
                  <c:v>12</c:v>
                </c:pt>
                <c:pt idx="26">
                  <c:v>4.8</c:v>
                </c:pt>
                <c:pt idx="27">
                  <c:v>6.0344827586209995</c:v>
                </c:pt>
                <c:pt idx="28">
                  <c:v>13.084112149529998</c:v>
                </c:pt>
                <c:pt idx="29">
                  <c:v>8.510638297872001</c:v>
                </c:pt>
                <c:pt idx="30">
                  <c:v>9.316770186334999</c:v>
                </c:pt>
                <c:pt idx="31">
                  <c:v>9.243697478991999</c:v>
                </c:pt>
                <c:pt idx="32">
                  <c:v>8.4745762711860024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4E-4F14-8C83-4A21CAEC1970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neví, neodpověděla</c:v>
                </c:pt>
              </c:strCache>
            </c:strRef>
          </c:tx>
          <c:spPr>
            <a:solidFill>
              <a:srgbClr val="FFC0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Sheet1!$E$2:$E$34</c:f>
              <c:numCache>
                <c:formatCode>0\ \ \ \ \ \ \ \ </c:formatCode>
                <c:ptCount val="33"/>
                <c:pt idx="0">
                  <c:v>0.79051383399209996</c:v>
                </c:pt>
                <c:pt idx="1">
                  <c:v>0</c:v>
                </c:pt>
                <c:pt idx="2">
                  <c:v>0</c:v>
                </c:pt>
                <c:pt idx="3">
                  <c:v>1.8404907975459999</c:v>
                </c:pt>
                <c:pt idx="4">
                  <c:v>1.171875</c:v>
                </c:pt>
                <c:pt idx="5">
                  <c:v>0</c:v>
                </c:pt>
                <c:pt idx="6">
                  <c:v>2.0618556701029993</c:v>
                </c:pt>
                <c:pt idx="7">
                  <c:v>1.1494252873559998</c:v>
                </c:pt>
                <c:pt idx="8">
                  <c:v>0.8791208791209002</c:v>
                </c:pt>
                <c:pt idx="9">
                  <c:v>0.30395136778120008</c:v>
                </c:pt>
                <c:pt idx="10">
                  <c:v>0</c:v>
                </c:pt>
                <c:pt idx="11">
                  <c:v>2.7777777777780006</c:v>
                </c:pt>
                <c:pt idx="12">
                  <c:v>0</c:v>
                </c:pt>
                <c:pt idx="13">
                  <c:v>1</c:v>
                </c:pt>
                <c:pt idx="14">
                  <c:v>0.16666666666669996</c:v>
                </c:pt>
                <c:pt idx="15">
                  <c:v>0.95693779904309995</c:v>
                </c:pt>
                <c:pt idx="16">
                  <c:v>0</c:v>
                </c:pt>
                <c:pt idx="17" formatCode="0\ \↑">
                  <c:v>6.4516129032259997</c:v>
                </c:pt>
                <c:pt idx="18">
                  <c:v>2.083333333333</c:v>
                </c:pt>
                <c:pt idx="19">
                  <c:v>0.21413276231260001</c:v>
                </c:pt>
                <c:pt idx="20">
                  <c:v>1.2844036697250001</c:v>
                </c:pt>
                <c:pt idx="21">
                  <c:v>0.7957559681698001</c:v>
                </c:pt>
                <c:pt idx="22">
                  <c:v>1.6574585635360004</c:v>
                </c:pt>
                <c:pt idx="23">
                  <c:v>0.45662100456619986</c:v>
                </c:pt>
                <c:pt idx="24">
                  <c:v>0.42553191489359993</c:v>
                </c:pt>
                <c:pt idx="25">
                  <c:v>0.8</c:v>
                </c:pt>
                <c:pt idx="26">
                  <c:v>0</c:v>
                </c:pt>
                <c:pt idx="27">
                  <c:v>0</c:v>
                </c:pt>
                <c:pt idx="28">
                  <c:v>1.8691588785050002</c:v>
                </c:pt>
                <c:pt idx="29">
                  <c:v>0</c:v>
                </c:pt>
                <c:pt idx="30">
                  <c:v>1.2422360248450002</c:v>
                </c:pt>
                <c:pt idx="31">
                  <c:v>0</c:v>
                </c:pt>
                <c:pt idx="32">
                  <c:v>2.542372881356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4E-4F14-8C83-4A21CAEC1970}"/>
            </c:ext>
          </c:extLst>
        </c:ser>
        <c:ser>
          <c:idx val="2"/>
          <c:order val="4"/>
          <c:tx>
            <c:strRef>
              <c:f>Sheet1!$F$1</c:f>
              <c:strCache>
                <c:ptCount val="1"/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0">
                    <a:latin typeface="+mn-lt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Sheet1!$F$2:$F$34</c:f>
              <c:numCache>
                <c:formatCode>0\ \ \ \ \ \ \ \ </c:formatCode>
                <c:ptCount val="33"/>
                <c:pt idx="0">
                  <c:v>6.5217391304349999</c:v>
                </c:pt>
                <c:pt idx="1">
                  <c:v>6.25</c:v>
                </c:pt>
                <c:pt idx="2">
                  <c:v>7.5757575757579989</c:v>
                </c:pt>
                <c:pt idx="3">
                  <c:v>8.5889570552149994</c:v>
                </c:pt>
                <c:pt idx="4">
                  <c:v>5.859375</c:v>
                </c:pt>
                <c:pt idx="5">
                  <c:v>5.9701492537309999</c:v>
                </c:pt>
                <c:pt idx="6">
                  <c:v>5.1546391752579988</c:v>
                </c:pt>
                <c:pt idx="7">
                  <c:v>6.3218390804600002</c:v>
                </c:pt>
                <c:pt idx="8">
                  <c:v>6.8131868131869986</c:v>
                </c:pt>
                <c:pt idx="9">
                  <c:v>4.8632218844980004</c:v>
                </c:pt>
                <c:pt idx="10">
                  <c:v>22.222222222219994</c:v>
                </c:pt>
                <c:pt idx="11">
                  <c:v>11.111111111109997</c:v>
                </c:pt>
                <c:pt idx="12">
                  <c:v>6</c:v>
                </c:pt>
                <c:pt idx="13">
                  <c:v>7</c:v>
                </c:pt>
                <c:pt idx="14">
                  <c:v>7.1666666666669991</c:v>
                </c:pt>
                <c:pt idx="15">
                  <c:v>4.7846889952150002</c:v>
                </c:pt>
                <c:pt idx="16">
                  <c:v>7.1428571428569994</c:v>
                </c:pt>
                <c:pt idx="17">
                  <c:v>12.903225806450001</c:v>
                </c:pt>
                <c:pt idx="18">
                  <c:v>4.8611111111109988</c:v>
                </c:pt>
                <c:pt idx="19">
                  <c:v>7.0663811563169991</c:v>
                </c:pt>
                <c:pt idx="20">
                  <c:v>6.0550458715599991</c:v>
                </c:pt>
                <c:pt idx="21">
                  <c:v>5.5702917771880003</c:v>
                </c:pt>
                <c:pt idx="22">
                  <c:v>7.182320441988999</c:v>
                </c:pt>
                <c:pt idx="23">
                  <c:v>9.5890410958900034</c:v>
                </c:pt>
                <c:pt idx="24">
                  <c:v>4.6808510638299987</c:v>
                </c:pt>
                <c:pt idx="25">
                  <c:v>2.4</c:v>
                </c:pt>
                <c:pt idx="26">
                  <c:v>4</c:v>
                </c:pt>
                <c:pt idx="27">
                  <c:v>6.896551724137999</c:v>
                </c:pt>
                <c:pt idx="28">
                  <c:v>6.5420560747659993</c:v>
                </c:pt>
                <c:pt idx="29">
                  <c:v>10.638297872340001</c:v>
                </c:pt>
                <c:pt idx="30">
                  <c:v>10.559006211180003</c:v>
                </c:pt>
                <c:pt idx="31">
                  <c:v>5.042016806722998</c:v>
                </c:pt>
                <c:pt idx="32">
                  <c:v>4.2372881355930012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4E-4F14-8C83-4A21CAEC197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71987960"/>
        <c:axId val="471988744"/>
      </c:barChart>
      <c:catAx>
        <c:axId val="47198796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471988744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471988744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471987960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033212332044832"/>
          <c:y val="2.7450109029279982E-2"/>
          <c:w val="0.53676964814834294"/>
          <c:h val="0.95063195170871684"/>
        </c:manualLayout>
      </c:layout>
      <c:barChart>
        <c:barDir val="bar"/>
        <c:grouping val="clustered"/>
        <c:varyColors val="0"/>
        <c:ser>
          <c:idx val="3"/>
          <c:order val="0"/>
          <c:spPr>
            <a:solidFill>
              <a:srgbClr val="FFCC00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+mn-lt"/>
                      <a:ea typeface="Arial"/>
                      <a:cs typeface="Arial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9A48-4279-92B2-98302BAAF5E8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+mn-lt"/>
                      <a:ea typeface="Arial"/>
                      <a:cs typeface="Arial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9A48-4279-92B2-98302BAAF5E8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0 - 10%</c:v>
                </c:pt>
                <c:pt idx="1">
                  <c:v>10 - 20%</c:v>
                </c:pt>
                <c:pt idx="2">
                  <c:v>20 - 30%</c:v>
                </c:pt>
                <c:pt idx="3">
                  <c:v>30 - 40%</c:v>
                </c:pt>
                <c:pt idx="4">
                  <c:v>40 - 50%</c:v>
                </c:pt>
                <c:pt idx="5">
                  <c:v>50 - 60%</c:v>
                </c:pt>
                <c:pt idx="6">
                  <c:v>60 - 70%</c:v>
                </c:pt>
                <c:pt idx="7">
                  <c:v>70 - 80%</c:v>
                </c:pt>
                <c:pt idx="8">
                  <c:v>80 - 90%</c:v>
                </c:pt>
                <c:pt idx="9">
                  <c:v>90 - 100%</c:v>
                </c:pt>
                <c:pt idx="10">
                  <c:v>neví, neodpověděl/a</c:v>
                </c:pt>
              </c:strCache>
            </c:strRef>
          </c:cat>
          <c:val>
            <c:numRef>
              <c:f>Sheet1!$B$2:$B$12</c:f>
              <c:numCache>
                <c:formatCode>###0.0</c:formatCode>
                <c:ptCount val="11"/>
                <c:pt idx="0">
                  <c:v>16.996047430830036</c:v>
                </c:pt>
                <c:pt idx="1">
                  <c:v>17.490118577075091</c:v>
                </c:pt>
                <c:pt idx="2">
                  <c:v>10.671936758893279</c:v>
                </c:pt>
                <c:pt idx="3">
                  <c:v>9.4861660079051386</c:v>
                </c:pt>
                <c:pt idx="4">
                  <c:v>9.4861660079051386</c:v>
                </c:pt>
                <c:pt idx="5">
                  <c:v>6.8181818181818166</c:v>
                </c:pt>
                <c:pt idx="6">
                  <c:v>4.6442687747035585</c:v>
                </c:pt>
                <c:pt idx="7">
                  <c:v>4.8418972332015811</c:v>
                </c:pt>
                <c:pt idx="8">
                  <c:v>2.5691699604743086</c:v>
                </c:pt>
                <c:pt idx="9">
                  <c:v>1.5810276679841895</c:v>
                </c:pt>
                <c:pt idx="10">
                  <c:v>15.41501976284585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48-4279-92B2-98302BAAF5E8}"/>
            </c:ext>
          </c:extLst>
        </c:ser>
        <c:ser>
          <c:idx val="0"/>
          <c:order val="1"/>
          <c:spPr>
            <a:solidFill>
              <a:schemeClr val="bg1">
                <a:lumMod val="65000"/>
              </a:scheme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>
                    <a:latin typeface="+mn-lt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Sheet1!$A$2:$A$12</c:f>
              <c:strCache>
                <c:ptCount val="11"/>
                <c:pt idx="0">
                  <c:v>0 - 10%</c:v>
                </c:pt>
                <c:pt idx="1">
                  <c:v>10 - 20%</c:v>
                </c:pt>
                <c:pt idx="2">
                  <c:v>20 - 30%</c:v>
                </c:pt>
                <c:pt idx="3">
                  <c:v>30 - 40%</c:v>
                </c:pt>
                <c:pt idx="4">
                  <c:v>40 - 50%</c:v>
                </c:pt>
                <c:pt idx="5">
                  <c:v>50 - 60%</c:v>
                </c:pt>
                <c:pt idx="6">
                  <c:v>60 - 70%</c:v>
                </c:pt>
                <c:pt idx="7">
                  <c:v>70 - 80%</c:v>
                </c:pt>
                <c:pt idx="8">
                  <c:v>80 - 90%</c:v>
                </c:pt>
                <c:pt idx="9">
                  <c:v>90 - 100%</c:v>
                </c:pt>
                <c:pt idx="10">
                  <c:v>neví, neodpověděl/a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16</c:v>
                </c:pt>
                <c:pt idx="1">
                  <c:v>16.3</c:v>
                </c:pt>
                <c:pt idx="2">
                  <c:v>14.7</c:v>
                </c:pt>
                <c:pt idx="3">
                  <c:v>11.2</c:v>
                </c:pt>
                <c:pt idx="4">
                  <c:v>8.6</c:v>
                </c:pt>
                <c:pt idx="5">
                  <c:v>8.2000000000000011</c:v>
                </c:pt>
                <c:pt idx="6">
                  <c:v>6.3</c:v>
                </c:pt>
                <c:pt idx="7">
                  <c:v>5</c:v>
                </c:pt>
                <c:pt idx="8">
                  <c:v>3.5</c:v>
                </c:pt>
                <c:pt idx="9">
                  <c:v>2.307692308</c:v>
                </c:pt>
                <c:pt idx="10">
                  <c:v>8.076923077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48-4279-92B2-98302BAAF5E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714861304"/>
        <c:axId val="714864832"/>
      </c:barChart>
      <c:catAx>
        <c:axId val="714861304"/>
        <c:scaling>
          <c:orientation val="maxMin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cs-CZ"/>
          </a:p>
        </c:txPr>
        <c:crossAx val="714864832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714864832"/>
        <c:scaling>
          <c:orientation val="minMax"/>
          <c:max val="60"/>
          <c:min val="0"/>
        </c:scaling>
        <c:delete val="1"/>
        <c:axPos val="b"/>
        <c:numFmt formatCode="###0.0" sourceLinked="1"/>
        <c:majorTickMark val="out"/>
        <c:minorTickMark val="none"/>
        <c:tickLblPos val="none"/>
        <c:crossAx val="714861304"/>
        <c:crosses val="max"/>
        <c:crossBetween val="between"/>
        <c:majorUnit val="10"/>
        <c:minorUnit val="1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5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4.1895646182577878E-2"/>
          <c:w val="0.40216216216216222"/>
          <c:h val="0.912828158084006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celek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Sheet1!$B$2:$B$28</c:f>
              <c:numCache>
                <c:formatCode>0\ \↑</c:formatCode>
                <c:ptCount val="27"/>
                <c:pt idx="1">
                  <c:v>48.320158102770009</c:v>
                </c:pt>
                <c:pt idx="2">
                  <c:v>51.679841897229998</c:v>
                </c:pt>
                <c:pt idx="3" formatCode="0\ \↓">
                  <c:v>8.5968379446640011</c:v>
                </c:pt>
                <c:pt idx="4" formatCode="0\ \↓">
                  <c:v>16.50197628459</c:v>
                </c:pt>
                <c:pt idx="5" formatCode="0\ \↓">
                  <c:v>20.256916996049995</c:v>
                </c:pt>
                <c:pt idx="6" formatCode="0\ \↓">
                  <c:v>16.403162055339997</c:v>
                </c:pt>
                <c:pt idx="7" formatCode="0\ \↓">
                  <c:v>15.711462450589998</c:v>
                </c:pt>
                <c:pt idx="8" formatCode="0\ \ \ \ \ \ \ \ ">
                  <c:v>22.529644268769992</c:v>
                </c:pt>
                <c:pt idx="9" formatCode="0\ \↓">
                  <c:v>11.166007905140003</c:v>
                </c:pt>
                <c:pt idx="10">
                  <c:v>35.375494071149994</c:v>
                </c:pt>
                <c:pt idx="11">
                  <c:v>34.189723320160013</c:v>
                </c:pt>
                <c:pt idx="12" formatCode="0\ \↓">
                  <c:v>19.268774703559991</c:v>
                </c:pt>
                <c:pt idx="13" formatCode="0\ \↓">
                  <c:v>7.3122529644269987</c:v>
                </c:pt>
                <c:pt idx="14" formatCode="0\ \↓">
                  <c:v>10.573122529640003</c:v>
                </c:pt>
                <c:pt idx="15" formatCode="0\ \↓">
                  <c:v>19.762845849799998</c:v>
                </c:pt>
                <c:pt idx="16" formatCode="0\ \ \ \ \ \ \ \ ">
                  <c:v>23.418972332019997</c:v>
                </c:pt>
                <c:pt idx="17">
                  <c:v>27.569169960469996</c:v>
                </c:pt>
                <c:pt idx="18" formatCode="0\ \↓">
                  <c:v>4.2490118577079992</c:v>
                </c:pt>
                <c:pt idx="19" formatCode="0\ \↓">
                  <c:v>3.9525691699599994</c:v>
                </c:pt>
                <c:pt idx="20" formatCode="0\ \↓">
                  <c:v>3.1620553359679993</c:v>
                </c:pt>
                <c:pt idx="21" formatCode="0\ \↓">
                  <c:v>11.166007905140003</c:v>
                </c:pt>
                <c:pt idx="22" formatCode="0\ \↓">
                  <c:v>12.845849802370003</c:v>
                </c:pt>
                <c:pt idx="23" formatCode="0\ \↓">
                  <c:v>14.426877470359999</c:v>
                </c:pt>
                <c:pt idx="24" formatCode="0\ \↓">
                  <c:v>13.043478260869998</c:v>
                </c:pt>
                <c:pt idx="25" formatCode="0\ \↓">
                  <c:v>13.833992094860001</c:v>
                </c:pt>
                <c:pt idx="26">
                  <c:v>34.683794466399995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4F-4B73-9C6A-AF253412C9C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714878552"/>
        <c:axId val="714878944"/>
      </c:barChart>
      <c:catAx>
        <c:axId val="71487855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4878944"/>
        <c:crosses val="autoZero"/>
        <c:auto val="1"/>
        <c:lblAlgn val="ctr"/>
        <c:lblOffset val="300"/>
        <c:noMultiLvlLbl val="0"/>
      </c:catAx>
      <c:valAx>
        <c:axId val="714878944"/>
        <c:scaling>
          <c:orientation val="minMax"/>
          <c:max val="100"/>
          <c:min val="0"/>
        </c:scaling>
        <c:delete val="1"/>
        <c:axPos val="b"/>
        <c:numFmt formatCode="0\ \↑" sourceLinked="1"/>
        <c:majorTickMark val="out"/>
        <c:minorTickMark val="none"/>
        <c:tickLblPos val="none"/>
        <c:crossAx val="714878552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4572258255181291"/>
          <c:h val="0.934232715008431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neznámá osoba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Sheet1!$B$2:$B$34</c:f>
              <c:numCache>
                <c:formatCode>0\ \↓</c:formatCode>
                <c:ptCount val="33"/>
                <c:pt idx="1">
                  <c:v>9.4861660079050019</c:v>
                </c:pt>
                <c:pt idx="2">
                  <c:v>13.043478260869998</c:v>
                </c:pt>
                <c:pt idx="3">
                  <c:v>16.106719367589996</c:v>
                </c:pt>
                <c:pt idx="4" formatCode="0\ \ \ \ \ \ \ \ ">
                  <c:v>25.296442687749998</c:v>
                </c:pt>
                <c:pt idx="5" formatCode="0\ \↑">
                  <c:v>26.482213438739993</c:v>
                </c:pt>
                <c:pt idx="6">
                  <c:v>9.5849802371540012</c:v>
                </c:pt>
                <c:pt idx="7">
                  <c:v>17.193675889329995</c:v>
                </c:pt>
                <c:pt idx="8" formatCode="0\ \↑">
                  <c:v>44.9604743083</c:v>
                </c:pt>
                <c:pt idx="9" formatCode="0\ \↑">
                  <c:v>32.509881422919996</c:v>
                </c:pt>
                <c:pt idx="10">
                  <c:v>1.7786561264820002</c:v>
                </c:pt>
                <c:pt idx="11">
                  <c:v>3.5573122529640004</c:v>
                </c:pt>
                <c:pt idx="12" formatCode="0\ \ \ \ \ \ \ \ ">
                  <c:v>29.729729729729996</c:v>
                </c:pt>
                <c:pt idx="13" formatCode="0\ \↑">
                  <c:v>70.270270270270004</c:v>
                </c:pt>
                <c:pt idx="14" formatCode="0\ \↑">
                  <c:v>59.288537549410002</c:v>
                </c:pt>
                <c:pt idx="15">
                  <c:v>20.652173913039999</c:v>
                </c:pt>
                <c:pt idx="16">
                  <c:v>2.7667984189720003</c:v>
                </c:pt>
                <c:pt idx="17">
                  <c:v>3.063241106719</c:v>
                </c:pt>
                <c:pt idx="18">
                  <c:v>14.22924901186</c:v>
                </c:pt>
                <c:pt idx="19" formatCode="0\ \↑">
                  <c:v>46.146245059289988</c:v>
                </c:pt>
                <c:pt idx="20" formatCode="0\ \↑">
                  <c:v>53.853754940710004</c:v>
                </c:pt>
                <c:pt idx="21" formatCode="0\ \↑">
                  <c:v>37.252964426880006</c:v>
                </c:pt>
                <c:pt idx="22">
                  <c:v>17.885375494070001</c:v>
                </c:pt>
                <c:pt idx="23" formatCode="0\ \ \ \ \ \ \ \ ">
                  <c:v>21.640316205529992</c:v>
                </c:pt>
                <c:pt idx="24" formatCode="0\ \ \ \ \ \ \ \ ">
                  <c:v>23.221343873519992</c:v>
                </c:pt>
                <c:pt idx="25">
                  <c:v>12.35177865613</c:v>
                </c:pt>
                <c:pt idx="26">
                  <c:v>12.35177865613</c:v>
                </c:pt>
                <c:pt idx="27">
                  <c:v>11.462450592890004</c:v>
                </c:pt>
                <c:pt idx="28">
                  <c:v>10.573122529640003</c:v>
                </c:pt>
                <c:pt idx="29">
                  <c:v>13.93280632411</c:v>
                </c:pt>
                <c:pt idx="30">
                  <c:v>15.909090909090002</c:v>
                </c:pt>
                <c:pt idx="31">
                  <c:v>11.758893280629998</c:v>
                </c:pt>
                <c:pt idx="32">
                  <c:v>11.66007905138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5B-481E-87B1-2D5DC18690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714870712"/>
        <c:axId val="714871104"/>
      </c:barChart>
      <c:catAx>
        <c:axId val="71487071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4871104"/>
        <c:crosses val="autoZero"/>
        <c:auto val="1"/>
        <c:lblAlgn val="ctr"/>
        <c:lblOffset val="300"/>
        <c:noMultiLvlLbl val="0"/>
      </c:catAx>
      <c:valAx>
        <c:axId val="714871104"/>
        <c:scaling>
          <c:orientation val="minMax"/>
          <c:max val="100"/>
          <c:min val="0"/>
        </c:scaling>
        <c:delete val="1"/>
        <c:axPos val="b"/>
        <c:numFmt formatCode="0\ \↓" sourceLinked="1"/>
        <c:majorTickMark val="out"/>
        <c:minorTickMark val="none"/>
        <c:tickLblPos val="none"/>
        <c:crossAx val="714870712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323035185165701"/>
          <c:y val="4.4420193389972946E-2"/>
          <c:w val="0.53676964814834294"/>
          <c:h val="0.95063195170871684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Sheet1!$B$1</c:f>
              <c:strCache>
                <c:ptCount val="1"/>
                <c:pt idx="0">
                  <c:v>září 2018</c:v>
                </c:pt>
              </c:strCache>
            </c:strRef>
          </c:tx>
          <c:spPr>
            <a:solidFill>
              <a:srgbClr val="FFCC00"/>
            </a:solidFill>
            <a:ln w="25400">
              <a:noFill/>
            </a:ln>
          </c:spPr>
          <c:invertIfNegative val="0"/>
          <c:dLbls>
            <c:dLbl>
              <c:idx val="0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+mn-lt"/>
                      <a:ea typeface="Arial"/>
                      <a:cs typeface="Arial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DBDE-4209-A88B-67E12BD3D347}"/>
                </c:ext>
              </c:extLst>
            </c:dLbl>
            <c:dLbl>
              <c:idx val="7"/>
              <c:numFmt formatCode="0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1000" b="0" i="0" u="none" strike="noStrike" baseline="0">
                      <a:solidFill>
                        <a:srgbClr val="000000"/>
                      </a:solidFill>
                      <a:latin typeface="+mn-lt"/>
                      <a:ea typeface="Arial"/>
                      <a:cs typeface="Arial"/>
                    </a:defRPr>
                  </a:pPr>
                  <a:endParaRPr lang="cs-CZ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BDE-4209-A88B-67E12BD3D347}"/>
                </c:ext>
              </c:extLst>
            </c:dLbl>
            <c:numFmt formatCode="0" sourceLinked="0"/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neznámá osoba</c:v>
                </c:pt>
                <c:pt idx="1">
                  <c:v>známá osoba, která s obětí nežije v manželství / partnerství</c:v>
                </c:pt>
                <c:pt idx="2">
                  <c:v>osoba, která s obětí žije v manželství / partnerství</c:v>
                </c:pt>
                <c:pt idx="3">
                  <c:v>neví, neodpověděl/a</c:v>
                </c:pt>
              </c:strCache>
            </c:strRef>
          </c:cat>
          <c:val>
            <c:numRef>
              <c:f>Sheet1!$B$2:$B$5</c:f>
              <c:numCache>
                <c:formatCode>###0.0</c:formatCode>
                <c:ptCount val="4"/>
                <c:pt idx="0">
                  <c:v>43.774703557312243</c:v>
                </c:pt>
                <c:pt idx="1">
                  <c:v>35.869565217391305</c:v>
                </c:pt>
                <c:pt idx="2">
                  <c:v>10.573122529644271</c:v>
                </c:pt>
                <c:pt idx="3">
                  <c:v>9.7826086956521721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DE-4209-A88B-67E12BD3D347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srpen 2015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neznámá osoba</c:v>
                </c:pt>
                <c:pt idx="1">
                  <c:v>známá osoba, která s obětí nežije v manželství / partnerství</c:v>
                </c:pt>
                <c:pt idx="2">
                  <c:v>osoba, která s obětí žije v manželství / partnerství</c:v>
                </c:pt>
                <c:pt idx="3">
                  <c:v>neví, neodpověděl/a</c:v>
                </c:pt>
              </c:strCache>
            </c:strRef>
          </c:cat>
          <c:val>
            <c:numRef>
              <c:f>Sheet1!$C$2:$C$5</c:f>
              <c:numCache>
                <c:formatCode>###0.0</c:formatCode>
                <c:ptCount val="4"/>
                <c:pt idx="0">
                  <c:v>54.9</c:v>
                </c:pt>
                <c:pt idx="1">
                  <c:v>33.6</c:v>
                </c:pt>
                <c:pt idx="2">
                  <c:v>6.3</c:v>
                </c:pt>
                <c:pt idx="3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DE-4209-A88B-67E12BD3D3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714856208"/>
        <c:axId val="714865224"/>
      </c:barChart>
      <c:catAx>
        <c:axId val="714856208"/>
        <c:scaling>
          <c:orientation val="maxMin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+mn-lt"/>
                <a:ea typeface="Arial"/>
                <a:cs typeface="Arial"/>
              </a:defRPr>
            </a:pPr>
            <a:endParaRPr lang="cs-CZ"/>
          </a:p>
        </c:txPr>
        <c:crossAx val="71486522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714865224"/>
        <c:scaling>
          <c:orientation val="minMax"/>
          <c:max val="60"/>
          <c:min val="0"/>
        </c:scaling>
        <c:delete val="1"/>
        <c:axPos val="b"/>
        <c:numFmt formatCode="###0.0" sourceLinked="1"/>
        <c:majorTickMark val="out"/>
        <c:minorTickMark val="none"/>
        <c:tickLblPos val="none"/>
        <c:crossAx val="714856208"/>
        <c:crosses val="max"/>
        <c:crossBetween val="between"/>
        <c:majorUnit val="10"/>
        <c:minorUnit val="1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28257638496347"/>
          <c:y val="0.63919545115142273"/>
          <c:w val="0.19153400225967451"/>
          <c:h val="0.13997346548057971"/>
        </c:manualLayout>
      </c:layout>
      <c:overlay val="0"/>
      <c:txPr>
        <a:bodyPr/>
        <a:lstStyle/>
        <a:p>
          <a:pPr>
            <a:defRPr sz="1000" b="0"/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50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0216216216216222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neznámá osoba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Sheet1!$B$2:$B$28</c:f>
              <c:numCache>
                <c:formatCode>0\ \ \ \ \ \ \ \ </c:formatCode>
                <c:ptCount val="27"/>
                <c:pt idx="0">
                  <c:v>43.774703557309998</c:v>
                </c:pt>
                <c:pt idx="1">
                  <c:v>45.398773006140011</c:v>
                </c:pt>
                <c:pt idx="2">
                  <c:v>42.25621414914</c:v>
                </c:pt>
                <c:pt idx="3">
                  <c:v>55.172413793100006</c:v>
                </c:pt>
                <c:pt idx="4">
                  <c:v>40.119760479039996</c:v>
                </c:pt>
                <c:pt idx="5">
                  <c:v>44.878048780490005</c:v>
                </c:pt>
                <c:pt idx="6">
                  <c:v>43.975903614460002</c:v>
                </c:pt>
                <c:pt idx="7">
                  <c:v>44.02515723270001</c:v>
                </c:pt>
                <c:pt idx="8">
                  <c:v>40.789473684209995</c:v>
                </c:pt>
                <c:pt idx="9">
                  <c:v>53.982300884960011</c:v>
                </c:pt>
                <c:pt idx="10">
                  <c:v>46.648044692739994</c:v>
                </c:pt>
                <c:pt idx="11">
                  <c:v>44.797687861269992</c:v>
                </c:pt>
                <c:pt idx="12" formatCode="0\ \↓">
                  <c:v>30.769230769229996</c:v>
                </c:pt>
                <c:pt idx="13">
                  <c:v>40.54054054054</c:v>
                </c:pt>
                <c:pt idx="14">
                  <c:v>37.383177570089998</c:v>
                </c:pt>
                <c:pt idx="15">
                  <c:v>40.5</c:v>
                </c:pt>
                <c:pt idx="16">
                  <c:v>49.78902953587</c:v>
                </c:pt>
                <c:pt idx="17">
                  <c:v>42.293906810040014</c:v>
                </c:pt>
                <c:pt idx="18">
                  <c:v>53.488372093020004</c:v>
                </c:pt>
                <c:pt idx="19">
                  <c:v>37.5</c:v>
                </c:pt>
                <c:pt idx="20">
                  <c:v>56.25</c:v>
                </c:pt>
                <c:pt idx="21">
                  <c:v>39.823008849560011</c:v>
                </c:pt>
                <c:pt idx="22">
                  <c:v>53.84615384615001</c:v>
                </c:pt>
                <c:pt idx="23">
                  <c:v>47.260273972600011</c:v>
                </c:pt>
                <c:pt idx="24">
                  <c:v>50</c:v>
                </c:pt>
                <c:pt idx="25">
                  <c:v>42.142857142860002</c:v>
                </c:pt>
                <c:pt idx="26">
                  <c:v>38.176638176640004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00-41CE-915C-41F5AF87E06C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známá osoba mimo manželství, partnerství</c:v>
                </c:pt>
              </c:strCache>
            </c:strRef>
          </c:tx>
          <c:spPr>
            <a:solidFill>
              <a:srgbClr val="FFCC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Sheet1!$C$2:$C$28</c:f>
              <c:numCache>
                <c:formatCode>0\ \ \ \ \ \ \ \ </c:formatCode>
                <c:ptCount val="27"/>
                <c:pt idx="0">
                  <c:v>35.869565217390004</c:v>
                </c:pt>
                <c:pt idx="1">
                  <c:v>35.378323108380002</c:v>
                </c:pt>
                <c:pt idx="2">
                  <c:v>36.328871892930003</c:v>
                </c:pt>
                <c:pt idx="3">
                  <c:v>27.586206896549992</c:v>
                </c:pt>
                <c:pt idx="4">
                  <c:v>39.520958083830003</c:v>
                </c:pt>
                <c:pt idx="5">
                  <c:v>40.487804878049992</c:v>
                </c:pt>
                <c:pt idx="6">
                  <c:v>33.13253012048002</c:v>
                </c:pt>
                <c:pt idx="7">
                  <c:v>28.93081761006</c:v>
                </c:pt>
                <c:pt idx="8">
                  <c:v>39.035087719299995</c:v>
                </c:pt>
                <c:pt idx="9">
                  <c:v>30.973451327429999</c:v>
                </c:pt>
                <c:pt idx="10">
                  <c:v>33.519553072629996</c:v>
                </c:pt>
                <c:pt idx="11">
                  <c:v>34.682080924860003</c:v>
                </c:pt>
                <c:pt idx="12">
                  <c:v>45.128205128210013</c:v>
                </c:pt>
                <c:pt idx="13">
                  <c:v>35.135135135140018</c:v>
                </c:pt>
                <c:pt idx="14">
                  <c:v>43.925233644860008</c:v>
                </c:pt>
                <c:pt idx="15">
                  <c:v>44.5</c:v>
                </c:pt>
                <c:pt idx="16">
                  <c:v>30.379746835439992</c:v>
                </c:pt>
                <c:pt idx="17">
                  <c:v>33.333333333330003</c:v>
                </c:pt>
                <c:pt idx="18">
                  <c:v>30.232558139529996</c:v>
                </c:pt>
                <c:pt idx="19">
                  <c:v>30</c:v>
                </c:pt>
                <c:pt idx="20">
                  <c:v>34.375</c:v>
                </c:pt>
                <c:pt idx="21">
                  <c:v>33.628318584070016</c:v>
                </c:pt>
                <c:pt idx="22">
                  <c:v>36.15384615384999</c:v>
                </c:pt>
                <c:pt idx="23">
                  <c:v>32.876712328770012</c:v>
                </c:pt>
                <c:pt idx="24">
                  <c:v>37.878787878789993</c:v>
                </c:pt>
                <c:pt idx="25">
                  <c:v>41.42857142857001</c:v>
                </c:pt>
                <c:pt idx="26">
                  <c:v>34.757834757829997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00-41CE-915C-41F5AF87E06C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osoba z manželství, partnerství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solidFill>
                <a:srgbClr val="FFFF00"/>
              </a:solidFill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Sheet1!$D$2:$D$28</c:f>
              <c:numCache>
                <c:formatCode>0\ \ \ \ \ \ \ \ </c:formatCode>
                <c:ptCount val="27"/>
                <c:pt idx="0">
                  <c:v>10.573122529640003</c:v>
                </c:pt>
                <c:pt idx="1">
                  <c:v>8.7934560327200018</c:v>
                </c:pt>
                <c:pt idx="2">
                  <c:v>12.237093690249999</c:v>
                </c:pt>
                <c:pt idx="3">
                  <c:v>10.344827586209998</c:v>
                </c:pt>
                <c:pt idx="4">
                  <c:v>11.377245508980002</c:v>
                </c:pt>
                <c:pt idx="5">
                  <c:v>6.8292682926830013</c:v>
                </c:pt>
                <c:pt idx="6">
                  <c:v>10.843373493979998</c:v>
                </c:pt>
                <c:pt idx="7">
                  <c:v>12.578616352200001</c:v>
                </c:pt>
                <c:pt idx="8">
                  <c:v>11.842105263160002</c:v>
                </c:pt>
                <c:pt idx="9">
                  <c:v>5.309734513273999</c:v>
                </c:pt>
                <c:pt idx="10">
                  <c:v>9.2178770949719979</c:v>
                </c:pt>
                <c:pt idx="11">
                  <c:v>10.693641618500001</c:v>
                </c:pt>
                <c:pt idx="12">
                  <c:v>15.897435897440003</c:v>
                </c:pt>
                <c:pt idx="13">
                  <c:v>10.810810810810002</c:v>
                </c:pt>
                <c:pt idx="14">
                  <c:v>11.214953271029998</c:v>
                </c:pt>
                <c:pt idx="15">
                  <c:v>6.5</c:v>
                </c:pt>
                <c:pt idx="16">
                  <c:v>9.7046413502109985</c:v>
                </c:pt>
                <c:pt idx="17">
                  <c:v>12.54480286738</c:v>
                </c:pt>
                <c:pt idx="18">
                  <c:v>11.62790697674</c:v>
                </c:pt>
                <c:pt idx="19">
                  <c:v>20</c:v>
                </c:pt>
                <c:pt idx="20">
                  <c:v>9.3750000000000018</c:v>
                </c:pt>
                <c:pt idx="21" formatCode="0\ \↑">
                  <c:v>22.123893805310001</c:v>
                </c:pt>
                <c:pt idx="22">
                  <c:v>5.3846153846149996</c:v>
                </c:pt>
                <c:pt idx="23">
                  <c:v>12.328767123289998</c:v>
                </c:pt>
                <c:pt idx="24">
                  <c:v>9.8484848484850023</c:v>
                </c:pt>
                <c:pt idx="25">
                  <c:v>12.142857142860001</c:v>
                </c:pt>
                <c:pt idx="26">
                  <c:v>7.6923076923079989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0-41CE-915C-41F5AF87E06C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neví, neodpověděla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Sheet1!$E$2:$E$28</c:f>
              <c:numCache>
                <c:formatCode>0\ \ \ \ \ \ \ \ </c:formatCode>
                <c:ptCount val="27"/>
                <c:pt idx="0">
                  <c:v>9.7826086956519998</c:v>
                </c:pt>
                <c:pt idx="1">
                  <c:v>10.429447852760003</c:v>
                </c:pt>
                <c:pt idx="2">
                  <c:v>9.1778202676860001</c:v>
                </c:pt>
                <c:pt idx="3">
                  <c:v>6.896551724137999</c:v>
                </c:pt>
                <c:pt idx="4">
                  <c:v>8.9820359281440023</c:v>
                </c:pt>
                <c:pt idx="5">
                  <c:v>7.8048780487799991</c:v>
                </c:pt>
                <c:pt idx="6">
                  <c:v>12.048192771079998</c:v>
                </c:pt>
                <c:pt idx="7">
                  <c:v>14.465408805030002</c:v>
                </c:pt>
                <c:pt idx="8">
                  <c:v>8.333333333333</c:v>
                </c:pt>
                <c:pt idx="9">
                  <c:v>9.734513274335999</c:v>
                </c:pt>
                <c:pt idx="10">
                  <c:v>10.61452513966</c:v>
                </c:pt>
                <c:pt idx="11">
                  <c:v>9.826589595376003</c:v>
                </c:pt>
                <c:pt idx="12">
                  <c:v>8.2051282051280001</c:v>
                </c:pt>
                <c:pt idx="13">
                  <c:v>13.51351351351</c:v>
                </c:pt>
                <c:pt idx="14">
                  <c:v>7.4766355140189997</c:v>
                </c:pt>
                <c:pt idx="15">
                  <c:v>8.5</c:v>
                </c:pt>
                <c:pt idx="16">
                  <c:v>10.126582278480004</c:v>
                </c:pt>
                <c:pt idx="17">
                  <c:v>11.82795698925</c:v>
                </c:pt>
                <c:pt idx="18">
                  <c:v>4.6511627906979998</c:v>
                </c:pt>
                <c:pt idx="19">
                  <c:v>12.5</c:v>
                </c:pt>
                <c:pt idx="20">
                  <c:v>0</c:v>
                </c:pt>
                <c:pt idx="21">
                  <c:v>4.424778761062</c:v>
                </c:pt>
                <c:pt idx="22">
                  <c:v>4.6153846153849987</c:v>
                </c:pt>
                <c:pt idx="23">
                  <c:v>7.5342465753420003</c:v>
                </c:pt>
                <c:pt idx="24">
                  <c:v>2.2727272727270007</c:v>
                </c:pt>
                <c:pt idx="25">
                  <c:v>4.2857142857139996</c:v>
                </c:pt>
                <c:pt idx="26" formatCode="0\ \↑">
                  <c:v>19.373219373219996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00-41CE-915C-41F5AF87E06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10558032"/>
        <c:axId val="710565872"/>
      </c:barChart>
      <c:catAx>
        <c:axId val="71055803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0565872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710565872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710558032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legend>
      <c:legendPos val="t"/>
      <c:layout>
        <c:manualLayout>
          <c:xMode val="edge"/>
          <c:yMode val="edge"/>
          <c:x val="1.0000961615914378E-2"/>
          <c:y val="0"/>
          <c:w val="0.98459369542127206"/>
          <c:h val="2.6932700019632518E-2"/>
        </c:manualLayout>
      </c:layout>
      <c:overlay val="0"/>
      <c:spPr>
        <a:noFill/>
        <a:ln w="19629">
          <a:noFill/>
        </a:ln>
      </c:spPr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4572258255181291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neznámá osoba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Sheet1!$B$2:$B$34</c:f>
              <c:numCache>
                <c:formatCode>0\ \ \ \ \ \ \ \ </c:formatCode>
                <c:ptCount val="33"/>
                <c:pt idx="0">
                  <c:v>43.774703557309998</c:v>
                </c:pt>
                <c:pt idx="1">
                  <c:v>41.666666666669997</c:v>
                </c:pt>
                <c:pt idx="2">
                  <c:v>36.363636363639998</c:v>
                </c:pt>
                <c:pt idx="3">
                  <c:v>33.742331288340011</c:v>
                </c:pt>
                <c:pt idx="4">
                  <c:v>45.703125000000007</c:v>
                </c:pt>
                <c:pt idx="5">
                  <c:v>48.880597014930004</c:v>
                </c:pt>
                <c:pt idx="6">
                  <c:v>53.608247422679995</c:v>
                </c:pt>
                <c:pt idx="7">
                  <c:v>42.528735632180016</c:v>
                </c:pt>
                <c:pt idx="8">
                  <c:v>44.395604395599996</c:v>
                </c:pt>
                <c:pt idx="9">
                  <c:v>44.072948328270009</c:v>
                </c:pt>
                <c:pt idx="10">
                  <c:v>38.888888888889994</c:v>
                </c:pt>
                <c:pt idx="11">
                  <c:v>41.666666666669997</c:v>
                </c:pt>
                <c:pt idx="12">
                  <c:v>44</c:v>
                </c:pt>
                <c:pt idx="13">
                  <c:v>44</c:v>
                </c:pt>
                <c:pt idx="14">
                  <c:v>43.666666666669997</c:v>
                </c:pt>
                <c:pt idx="15">
                  <c:v>45.454545454549994</c:v>
                </c:pt>
                <c:pt idx="16">
                  <c:v>42.857142857139998</c:v>
                </c:pt>
                <c:pt idx="17">
                  <c:v>48.387096774189999</c:v>
                </c:pt>
                <c:pt idx="18">
                  <c:v>40.972222222220005</c:v>
                </c:pt>
                <c:pt idx="19">
                  <c:v>44.325481798719998</c:v>
                </c:pt>
                <c:pt idx="20">
                  <c:v>43.302752293580014</c:v>
                </c:pt>
                <c:pt idx="21">
                  <c:v>45.358090185679998</c:v>
                </c:pt>
                <c:pt idx="22">
                  <c:v>45.856353591159994</c:v>
                </c:pt>
                <c:pt idx="23">
                  <c:v>38.812785388130003</c:v>
                </c:pt>
                <c:pt idx="24">
                  <c:v>44.255319148940018</c:v>
                </c:pt>
                <c:pt idx="25">
                  <c:v>52</c:v>
                </c:pt>
                <c:pt idx="26">
                  <c:v>48</c:v>
                </c:pt>
                <c:pt idx="27" formatCode="0\ \↓">
                  <c:v>26.724137931029997</c:v>
                </c:pt>
                <c:pt idx="28">
                  <c:v>56.074766355139992</c:v>
                </c:pt>
                <c:pt idx="29">
                  <c:v>43.262411347520015</c:v>
                </c:pt>
                <c:pt idx="30" formatCode="0\ \↓">
                  <c:v>31.055900621119999</c:v>
                </c:pt>
                <c:pt idx="31">
                  <c:v>38.655462184870004</c:v>
                </c:pt>
                <c:pt idx="32" formatCode="0\ \↑">
                  <c:v>59.322033898310011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65-4816-ADC1-C7A8B5E89EF6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známá osoba mimo  manželství, partnerství</c:v>
                </c:pt>
              </c:strCache>
            </c:strRef>
          </c:tx>
          <c:spPr>
            <a:solidFill>
              <a:srgbClr val="FFCC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Sheet1!$C$2:$C$34</c:f>
              <c:numCache>
                <c:formatCode>0\ \ \ \ \ \ \ \ </c:formatCode>
                <c:ptCount val="33"/>
                <c:pt idx="0">
                  <c:v>35.869565217390004</c:v>
                </c:pt>
                <c:pt idx="1">
                  <c:v>36.458333333330003</c:v>
                </c:pt>
                <c:pt idx="2">
                  <c:v>34.848484848480005</c:v>
                </c:pt>
                <c:pt idx="3">
                  <c:v>42.331288343560004</c:v>
                </c:pt>
                <c:pt idx="4">
                  <c:v>36.718750000000007</c:v>
                </c:pt>
                <c:pt idx="5">
                  <c:v>32.462686567159999</c:v>
                </c:pt>
                <c:pt idx="6">
                  <c:v>32.989690721649993</c:v>
                </c:pt>
                <c:pt idx="7">
                  <c:v>33.333333333330003</c:v>
                </c:pt>
                <c:pt idx="8">
                  <c:v>33.626373626370011</c:v>
                </c:pt>
                <c:pt idx="9">
                  <c:v>38.90577507599</c:v>
                </c:pt>
                <c:pt idx="10">
                  <c:v>27.777777777779995</c:v>
                </c:pt>
                <c:pt idx="11">
                  <c:v>52.777777777779995</c:v>
                </c:pt>
                <c:pt idx="12">
                  <c:v>39</c:v>
                </c:pt>
                <c:pt idx="13">
                  <c:v>34</c:v>
                </c:pt>
                <c:pt idx="14">
                  <c:v>35.5</c:v>
                </c:pt>
                <c:pt idx="15">
                  <c:v>37.320574162679996</c:v>
                </c:pt>
                <c:pt idx="16">
                  <c:v>32.142857142860002</c:v>
                </c:pt>
                <c:pt idx="17">
                  <c:v>32.258064516130005</c:v>
                </c:pt>
                <c:pt idx="18">
                  <c:v>36.805555555560005</c:v>
                </c:pt>
                <c:pt idx="19">
                  <c:v>37.044967880089999</c:v>
                </c:pt>
                <c:pt idx="20">
                  <c:v>34.862385321100007</c:v>
                </c:pt>
                <c:pt idx="21">
                  <c:v>35.013262599470004</c:v>
                </c:pt>
                <c:pt idx="22">
                  <c:v>33.149171270720004</c:v>
                </c:pt>
                <c:pt idx="23">
                  <c:v>38.812785388130003</c:v>
                </c:pt>
                <c:pt idx="24">
                  <c:v>36.595744680850004</c:v>
                </c:pt>
                <c:pt idx="25">
                  <c:v>31.2</c:v>
                </c:pt>
                <c:pt idx="26">
                  <c:v>42.4</c:v>
                </c:pt>
                <c:pt idx="27">
                  <c:v>48.275862068970007</c:v>
                </c:pt>
                <c:pt idx="28">
                  <c:v>30.84112149533</c:v>
                </c:pt>
                <c:pt idx="29">
                  <c:v>31.205673758869995</c:v>
                </c:pt>
                <c:pt idx="30">
                  <c:v>39.751552795030001</c:v>
                </c:pt>
                <c:pt idx="31">
                  <c:v>36.134453781510004</c:v>
                </c:pt>
                <c:pt idx="32">
                  <c:v>26.271186440680001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65-4816-ADC1-C7A8B5E89EF6}"/>
            </c:ext>
          </c:extLst>
        </c:ser>
        <c:ser>
          <c:idx val="1"/>
          <c:order val="2"/>
          <c:tx>
            <c:strRef>
              <c:f>Sheet1!$D$1</c:f>
              <c:strCache>
                <c:ptCount val="1"/>
                <c:pt idx="0">
                  <c:v>osoba z manželtvstí, partnerství</c:v>
                </c:pt>
              </c:strCache>
            </c:strRef>
          </c:tx>
          <c:spPr>
            <a:solidFill>
              <a:srgbClr val="FFFF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Sheet1!$D$2:$D$34</c:f>
              <c:numCache>
                <c:formatCode>0\ \ \ \ \ \ \ \ </c:formatCode>
                <c:ptCount val="33"/>
                <c:pt idx="0">
                  <c:v>10.573122529640003</c:v>
                </c:pt>
                <c:pt idx="1">
                  <c:v>14.58333333333</c:v>
                </c:pt>
                <c:pt idx="2">
                  <c:v>16.66666666667</c:v>
                </c:pt>
                <c:pt idx="3">
                  <c:v>14.110429447850001</c:v>
                </c:pt>
                <c:pt idx="4">
                  <c:v>7.421875</c:v>
                </c:pt>
                <c:pt idx="5">
                  <c:v>8.5820895522390028</c:v>
                </c:pt>
                <c:pt idx="6">
                  <c:v>6.1855670103089988</c:v>
                </c:pt>
                <c:pt idx="7">
                  <c:v>16.091954022990002</c:v>
                </c:pt>
                <c:pt idx="8">
                  <c:v>10.32967032967</c:v>
                </c:pt>
                <c:pt idx="9">
                  <c:v>8.510638297872001</c:v>
                </c:pt>
                <c:pt idx="10">
                  <c:v>11.111111111109997</c:v>
                </c:pt>
                <c:pt idx="11">
                  <c:v>5.5555555555559986</c:v>
                </c:pt>
                <c:pt idx="12">
                  <c:v>8</c:v>
                </c:pt>
                <c:pt idx="13">
                  <c:v>12</c:v>
                </c:pt>
                <c:pt idx="14">
                  <c:v>10.33333333333</c:v>
                </c:pt>
                <c:pt idx="15">
                  <c:v>8.6124401913880018</c:v>
                </c:pt>
                <c:pt idx="16">
                  <c:v>17.857142857139998</c:v>
                </c:pt>
                <c:pt idx="17">
                  <c:v>16.129032258059997</c:v>
                </c:pt>
                <c:pt idx="18">
                  <c:v>11.805555555560003</c:v>
                </c:pt>
                <c:pt idx="19">
                  <c:v>9.4218415417559989</c:v>
                </c:pt>
                <c:pt idx="20">
                  <c:v>11.559633027520002</c:v>
                </c:pt>
                <c:pt idx="21">
                  <c:v>10.344827586209998</c:v>
                </c:pt>
                <c:pt idx="22">
                  <c:v>10.497237569060001</c:v>
                </c:pt>
                <c:pt idx="23">
                  <c:v>9.1324200913240006</c:v>
                </c:pt>
                <c:pt idx="24">
                  <c:v>12.34042553191</c:v>
                </c:pt>
                <c:pt idx="25">
                  <c:v>8.8000000000000007</c:v>
                </c:pt>
                <c:pt idx="26">
                  <c:v>5.6</c:v>
                </c:pt>
                <c:pt idx="27">
                  <c:v>14.65517241379</c:v>
                </c:pt>
                <c:pt idx="28">
                  <c:v>3.7383177570090007</c:v>
                </c:pt>
                <c:pt idx="29">
                  <c:v>11.3475177305</c:v>
                </c:pt>
                <c:pt idx="30">
                  <c:v>16.149068322980003</c:v>
                </c:pt>
                <c:pt idx="31">
                  <c:v>15.126050420169999</c:v>
                </c:pt>
                <c:pt idx="32">
                  <c:v>6.7796610169490013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65-4816-ADC1-C7A8B5E89EF6}"/>
            </c:ext>
          </c:extLst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neví, neodpověděla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FFFFFF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Sheet1!$E$2:$E$34</c:f>
              <c:numCache>
                <c:formatCode>0\ \ \ \ \ \ \ \ </c:formatCode>
                <c:ptCount val="33"/>
                <c:pt idx="0">
                  <c:v>9.7826086956519998</c:v>
                </c:pt>
                <c:pt idx="1">
                  <c:v>7.291666666667</c:v>
                </c:pt>
                <c:pt idx="2">
                  <c:v>12.121212121209997</c:v>
                </c:pt>
                <c:pt idx="3">
                  <c:v>9.815950920245001</c:v>
                </c:pt>
                <c:pt idx="4">
                  <c:v>10.15625</c:v>
                </c:pt>
                <c:pt idx="5">
                  <c:v>10.07462686567</c:v>
                </c:pt>
                <c:pt idx="6">
                  <c:v>7.2164948453609989</c:v>
                </c:pt>
                <c:pt idx="7">
                  <c:v>8.0459770114939992</c:v>
                </c:pt>
                <c:pt idx="8">
                  <c:v>11.648351648349998</c:v>
                </c:pt>
                <c:pt idx="9">
                  <c:v>8.510638297872001</c:v>
                </c:pt>
                <c:pt idx="10">
                  <c:v>22.222222222219994</c:v>
                </c:pt>
                <c:pt idx="11">
                  <c:v>0</c:v>
                </c:pt>
                <c:pt idx="12">
                  <c:v>9</c:v>
                </c:pt>
                <c:pt idx="13">
                  <c:v>10</c:v>
                </c:pt>
                <c:pt idx="14">
                  <c:v>10.5</c:v>
                </c:pt>
                <c:pt idx="15">
                  <c:v>8.6124401913880018</c:v>
                </c:pt>
                <c:pt idx="16">
                  <c:v>7.1428571428569994</c:v>
                </c:pt>
                <c:pt idx="17">
                  <c:v>3.2258064516130003</c:v>
                </c:pt>
                <c:pt idx="18">
                  <c:v>10.41666666667</c:v>
                </c:pt>
                <c:pt idx="19">
                  <c:v>9.2077087794429993</c:v>
                </c:pt>
                <c:pt idx="20">
                  <c:v>10.275229357800002</c:v>
                </c:pt>
                <c:pt idx="21">
                  <c:v>9.2838196286470005</c:v>
                </c:pt>
                <c:pt idx="22">
                  <c:v>10.497237569060001</c:v>
                </c:pt>
                <c:pt idx="23">
                  <c:v>13.24200913242</c:v>
                </c:pt>
                <c:pt idx="24">
                  <c:v>6.8085106382979985</c:v>
                </c:pt>
                <c:pt idx="25">
                  <c:v>8</c:v>
                </c:pt>
                <c:pt idx="26">
                  <c:v>4</c:v>
                </c:pt>
                <c:pt idx="27">
                  <c:v>10.344827586209998</c:v>
                </c:pt>
                <c:pt idx="28">
                  <c:v>9.3457943925230023</c:v>
                </c:pt>
                <c:pt idx="29">
                  <c:v>14.184397163119998</c:v>
                </c:pt>
                <c:pt idx="30">
                  <c:v>13.043478260869998</c:v>
                </c:pt>
                <c:pt idx="31">
                  <c:v>10.08403361345</c:v>
                </c:pt>
                <c:pt idx="32">
                  <c:v>7.6271186440679983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365-4816-ADC1-C7A8B5E89EF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10564696"/>
        <c:axId val="710558424"/>
      </c:barChart>
      <c:catAx>
        <c:axId val="71056469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0558424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710558424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710564696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009233751289669"/>
          <c:y val="1.1556822484576543E-2"/>
          <c:w val="0.52949800430459171"/>
          <c:h val="0.9820566989155399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ano, je minimálně částečně spoluodpovědná</c:v>
                </c:pt>
              </c:strCache>
            </c:strRef>
          </c:tx>
          <c:spPr>
            <a:solidFill>
              <a:srgbClr val="FFC000"/>
            </a:solidFill>
            <a:ln w="18778">
              <a:noFill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FFCC"/>
              </a:solidFill>
              <a:ln w="18778">
                <a:noFill/>
              </a:ln>
            </c:spPr>
            <c:extLst>
              <c:ext xmlns:c16="http://schemas.microsoft.com/office/drawing/2014/chart" uri="{C3380CC4-5D6E-409C-BE32-E72D297353CC}">
                <c16:uniqueId val="{00000001-A761-4511-B530-3614B895EF26}"/>
              </c:ext>
            </c:extLst>
          </c:dPt>
          <c:dPt>
            <c:idx val="4"/>
            <c:invertIfNegative val="0"/>
            <c:bubble3D val="0"/>
            <c:spPr>
              <a:solidFill>
                <a:srgbClr val="FFFFCC"/>
              </a:solidFill>
              <a:ln w="18778">
                <a:noFill/>
              </a:ln>
            </c:spPr>
            <c:extLst>
              <c:ext xmlns:c16="http://schemas.microsoft.com/office/drawing/2014/chart" uri="{C3380CC4-5D6E-409C-BE32-E72D297353CC}">
                <c16:uniqueId val="{00000003-A761-4511-B530-3614B895EF26}"/>
              </c:ext>
            </c:extLst>
          </c:dPt>
          <c:dPt>
            <c:idx val="7"/>
            <c:invertIfNegative val="0"/>
            <c:bubble3D val="0"/>
            <c:spPr>
              <a:solidFill>
                <a:srgbClr val="FFFFCC"/>
              </a:solidFill>
              <a:ln w="18778">
                <a:noFill/>
              </a:ln>
            </c:spPr>
            <c:extLst>
              <c:ext xmlns:c16="http://schemas.microsoft.com/office/drawing/2014/chart" uri="{C3380CC4-5D6E-409C-BE32-E72D297353CC}">
                <c16:uniqueId val="{00000005-A761-4511-B530-3614B895EF26}"/>
              </c:ext>
            </c:extLst>
          </c:dPt>
          <c:dPt>
            <c:idx val="10"/>
            <c:invertIfNegative val="0"/>
            <c:bubble3D val="0"/>
            <c:spPr>
              <a:solidFill>
                <a:srgbClr val="FFFFCC"/>
              </a:solidFill>
              <a:ln w="18778">
                <a:noFill/>
              </a:ln>
            </c:spPr>
            <c:extLst>
              <c:ext xmlns:c16="http://schemas.microsoft.com/office/drawing/2014/chart" uri="{C3380CC4-5D6E-409C-BE32-E72D297353CC}">
                <c16:uniqueId val="{00000007-A761-4511-B530-3614B895EF26}"/>
              </c:ext>
            </c:extLst>
          </c:dPt>
          <c:dPt>
            <c:idx val="13"/>
            <c:invertIfNegative val="0"/>
            <c:bubble3D val="0"/>
            <c:spPr>
              <a:solidFill>
                <a:srgbClr val="FFFFCC"/>
              </a:solidFill>
              <a:ln w="18778">
                <a:noFill/>
              </a:ln>
            </c:spPr>
            <c:extLst>
              <c:ext xmlns:c16="http://schemas.microsoft.com/office/drawing/2014/chart" uri="{C3380CC4-5D6E-409C-BE32-E72D297353CC}">
                <c16:uniqueId val="{00000009-A761-4511-B530-3614B895EF26}"/>
              </c:ext>
            </c:extLst>
          </c:dPt>
          <c:dPt>
            <c:idx val="16"/>
            <c:invertIfNegative val="0"/>
            <c:bubble3D val="0"/>
            <c:spPr>
              <a:solidFill>
                <a:srgbClr val="FFFFCC"/>
              </a:solidFill>
              <a:ln w="18778">
                <a:noFill/>
              </a:ln>
            </c:spPr>
            <c:extLst>
              <c:ext xmlns:c16="http://schemas.microsoft.com/office/drawing/2014/chart" uri="{C3380CC4-5D6E-409C-BE32-E72D297353CC}">
                <c16:uniqueId val="{0000000B-A761-4511-B530-3614B895EF26}"/>
              </c:ext>
            </c:extLst>
          </c:dPt>
          <c:dLbls>
            <c:dLbl>
              <c:idx val="0"/>
              <c:layout>
                <c:manualLayout>
                  <c:x val="0.12940671423239261"/>
                  <c:y val="2.7774691700922122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A761-4511-B530-3614B895EF26}"/>
                </c:ext>
              </c:extLst>
            </c:dLbl>
            <c:dLbl>
              <c:idx val="1"/>
              <c:layout>
                <c:manualLayout>
                  <c:x val="0.1352265422848028"/>
                  <c:y val="8.0834991825168609E-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761-4511-B530-3614B895EF2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761-4511-B530-3614B895EF26}"/>
                </c:ext>
              </c:extLst>
            </c:dLbl>
            <c:dLbl>
              <c:idx val="3"/>
              <c:layout>
                <c:manualLayout>
                  <c:x val="0.11330111020691996"/>
                  <c:y val="7.055049438951227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A761-4511-B530-3614B895EF26}"/>
                </c:ext>
              </c:extLst>
            </c:dLbl>
            <c:dLbl>
              <c:idx val="4"/>
              <c:layout>
                <c:manualLayout>
                  <c:x val="0.12817064252923235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761-4511-B530-3614B895EF2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761-4511-B530-3614B895EF26}"/>
                </c:ext>
              </c:extLst>
            </c:dLbl>
            <c:dLbl>
              <c:idx val="6"/>
              <c:layout>
                <c:manualLayout>
                  <c:x val="0.10216615091099264"/>
                  <c:y val="6.4667993460134887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761-4511-B530-3614B895EF26}"/>
                </c:ext>
              </c:extLst>
            </c:dLbl>
            <c:dLbl>
              <c:idx val="7"/>
              <c:layout>
                <c:manualLayout>
                  <c:x val="0.11340585427670381"/>
                  <c:y val="3.527385846017173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761-4511-B530-3614B895EF26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761-4511-B530-3614B895EF26}"/>
                </c:ext>
              </c:extLst>
            </c:dLbl>
            <c:dLbl>
              <c:idx val="9"/>
              <c:layout>
                <c:manualLayout>
                  <c:x val="9.5216943419064171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A761-4511-B530-3614B895EF26}"/>
                </c:ext>
              </c:extLst>
            </c:dLbl>
            <c:dLbl>
              <c:idx val="10"/>
              <c:layout>
                <c:manualLayout>
                  <c:x val="0.11708037709240318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761-4511-B530-3614B895EF26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761-4511-B530-3614B895EF26}"/>
                </c:ext>
              </c:extLst>
            </c:dLbl>
            <c:dLbl>
              <c:idx val="12"/>
              <c:layout>
                <c:manualLayout>
                  <c:x val="8.7891849112156487E-2"/>
                  <c:y val="7.054771692034218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761-4511-B530-3614B895EF26}"/>
                </c:ext>
              </c:extLst>
            </c:dLbl>
            <c:dLbl>
              <c:idx val="13"/>
              <c:layout>
                <c:manualLayout>
                  <c:x val="0.10842512477895162"/>
                  <c:y val="3.527385846017109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761-4511-B530-3614B895EF26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761-4511-B530-3614B895EF26}"/>
                </c:ext>
              </c:extLst>
            </c:dLbl>
            <c:dLbl>
              <c:idx val="15"/>
              <c:layout>
                <c:manualLayout>
                  <c:x val="8.5423143694997192E-2"/>
                  <c:y val="3.527385846017238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A761-4511-B530-3614B895EF26}"/>
                </c:ext>
              </c:extLst>
            </c:dLbl>
            <c:dLbl>
              <c:idx val="16"/>
              <c:layout>
                <c:manualLayout>
                  <c:x val="9.1258557298272258E-2"/>
                  <c:y val="7.0547716920342186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761-4511-B530-3614B895EF26}"/>
                </c:ext>
              </c:extLst>
            </c:dLbl>
            <c:numFmt formatCode="0" sourceLinked="0"/>
            <c:spPr>
              <a:noFill/>
              <a:ln w="18778">
                <a:solidFill>
                  <a:schemeClr val="bg2">
                    <a:lumMod val="50000"/>
                  </a:schemeClr>
                </a:solidFill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 b="0" i="0" u="none" strike="noStrike" baseline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Sheet1!$A$2:$A$18</c:f>
              <c:strCache>
                <c:ptCount val="17"/>
                <c:pt idx="0">
                  <c:v>chovala se koketně_2018</c:v>
                </c:pt>
                <c:pt idx="1">
                  <c:v>2015</c:v>
                </c:pt>
                <c:pt idx="3">
                  <c:v>byla opilá_2018</c:v>
                </c:pt>
                <c:pt idx="4">
                  <c:v>2015</c:v>
                </c:pt>
                <c:pt idx="6">
                  <c:v>neřekla muži jasné “ne”_2018</c:v>
                </c:pt>
                <c:pt idx="7">
                  <c:v>2015</c:v>
                </c:pt>
                <c:pt idx="9">
                  <c:v>měla sexy nebo vyzývavé oblečení_2018</c:v>
                </c:pt>
                <c:pt idx="10">
                  <c:v>2015</c:v>
                </c:pt>
                <c:pt idx="12">
                  <c:v>procházela bez doprovodu nebezpečným / opuštěným místem_2018</c:v>
                </c:pt>
                <c:pt idx="13">
                  <c:v>2015</c:v>
                </c:pt>
                <c:pt idx="15">
                  <c:v>ví se o ní, že měla mnoho sexuálních partnerů_2018</c:v>
                </c:pt>
                <c:pt idx="16">
                  <c:v>2015</c:v>
                </c:pt>
              </c:strCache>
            </c:strRef>
          </c:cat>
          <c:val>
            <c:numRef>
              <c:f>Sheet1!$B$2:$B$18</c:f>
              <c:numCache>
                <c:formatCode>###0.0</c:formatCode>
                <c:ptCount val="17"/>
                <c:pt idx="0" formatCode="0.0">
                  <c:v>41.798418972332016</c:v>
                </c:pt>
                <c:pt idx="1">
                  <c:v>45.096153846153847</c:v>
                </c:pt>
                <c:pt idx="2">
                  <c:v>0</c:v>
                </c:pt>
                <c:pt idx="3" formatCode="0.0">
                  <c:v>36.264822134387352</c:v>
                </c:pt>
                <c:pt idx="4">
                  <c:v>42.980769230769234</c:v>
                </c:pt>
                <c:pt idx="5">
                  <c:v>0</c:v>
                </c:pt>
                <c:pt idx="6" formatCode="0.0">
                  <c:v>32.608695652173914</c:v>
                </c:pt>
                <c:pt idx="7">
                  <c:v>37.403846153846153</c:v>
                </c:pt>
                <c:pt idx="8">
                  <c:v>0</c:v>
                </c:pt>
                <c:pt idx="9" formatCode="0.0">
                  <c:v>30.533596837944664</c:v>
                </c:pt>
                <c:pt idx="10">
                  <c:v>37.692307692307693</c:v>
                </c:pt>
                <c:pt idx="11">
                  <c:v>0</c:v>
                </c:pt>
                <c:pt idx="12" formatCode="0.0">
                  <c:v>27.766798418972332</c:v>
                </c:pt>
                <c:pt idx="13">
                  <c:v>34.42307692307692</c:v>
                </c:pt>
                <c:pt idx="14">
                  <c:v>0</c:v>
                </c:pt>
                <c:pt idx="15" formatCode="0.0">
                  <c:v>26.284584980237156</c:v>
                </c:pt>
                <c:pt idx="16">
                  <c:v>29.038461538461537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A761-4511-B530-3614B895EF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471985608"/>
        <c:axId val="471989528"/>
      </c:barChart>
      <c:catAx>
        <c:axId val="4719856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4694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" panose="020B0604020202020204" pitchFamily="34" charset="0"/>
              </a:defRPr>
            </a:pPr>
            <a:endParaRPr lang="cs-CZ"/>
          </a:p>
        </c:txPr>
        <c:crossAx val="471989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1989528"/>
        <c:scaling>
          <c:orientation val="minMax"/>
          <c:max val="100"/>
        </c:scaling>
        <c:delete val="1"/>
        <c:axPos val="b"/>
        <c:numFmt formatCode="0.0" sourceLinked="1"/>
        <c:majorTickMark val="out"/>
        <c:minorTickMark val="none"/>
        <c:tickLblPos val="nextTo"/>
        <c:crossAx val="471985608"/>
        <c:crosses val="max"/>
        <c:crossBetween val="between"/>
        <c:majorUnit val="0.2"/>
        <c:minorUnit val="0.2"/>
      </c:valAx>
      <c:spPr>
        <a:noFill/>
        <a:ln w="1877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58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0216216216216222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žena je spoluodpovědná v min 1 situaci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Sheet1!$B$2:$B$28</c:f>
              <c:numCache>
                <c:formatCode>0\ \ \ \ \ \ \ \ </c:formatCode>
                <c:ptCount val="27"/>
                <c:pt idx="0">
                  <c:v>20.948616600789993</c:v>
                </c:pt>
                <c:pt idx="1">
                  <c:v>23.312883435580005</c:v>
                </c:pt>
                <c:pt idx="2">
                  <c:v>18.738049713189998</c:v>
                </c:pt>
                <c:pt idx="3">
                  <c:v>13.793103448279998</c:v>
                </c:pt>
                <c:pt idx="4">
                  <c:v>15.56886227545</c:v>
                </c:pt>
                <c:pt idx="5">
                  <c:v>22.92682926829</c:v>
                </c:pt>
                <c:pt idx="6">
                  <c:v>19.879518072290001</c:v>
                </c:pt>
                <c:pt idx="7">
                  <c:v>22.641509433959996</c:v>
                </c:pt>
                <c:pt idx="8">
                  <c:v>25.438596491229998</c:v>
                </c:pt>
                <c:pt idx="9">
                  <c:v>24.77876106195</c:v>
                </c:pt>
                <c:pt idx="10">
                  <c:v>24.022346368719994</c:v>
                </c:pt>
                <c:pt idx="11">
                  <c:v>18.208092485549997</c:v>
                </c:pt>
                <c:pt idx="12">
                  <c:v>17.948717948719992</c:v>
                </c:pt>
                <c:pt idx="13">
                  <c:v>13.51351351351</c:v>
                </c:pt>
                <c:pt idx="14">
                  <c:v>23.364485981310001</c:v>
                </c:pt>
                <c:pt idx="15">
                  <c:v>20.5</c:v>
                </c:pt>
                <c:pt idx="16">
                  <c:v>20.253164556960002</c:v>
                </c:pt>
                <c:pt idx="17">
                  <c:v>23.655913978489995</c:v>
                </c:pt>
                <c:pt idx="18">
                  <c:v>4.6511627906979998</c:v>
                </c:pt>
                <c:pt idx="19">
                  <c:v>27.5</c:v>
                </c:pt>
                <c:pt idx="20">
                  <c:v>28.125</c:v>
                </c:pt>
                <c:pt idx="21">
                  <c:v>26.548672566369994</c:v>
                </c:pt>
                <c:pt idx="22">
                  <c:v>26.153846153850004</c:v>
                </c:pt>
                <c:pt idx="23">
                  <c:v>18.493150684929997</c:v>
                </c:pt>
                <c:pt idx="24">
                  <c:v>18.939393939389998</c:v>
                </c:pt>
                <c:pt idx="25">
                  <c:v>22.142857142860002</c:v>
                </c:pt>
                <c:pt idx="26">
                  <c:v>18.518518518519997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26-400F-9024-23C5C3E31C8C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není spoluodpovědná v žádné z uvedených situací</c:v>
                </c:pt>
              </c:strCache>
            </c:strRef>
          </c:tx>
          <c:spPr>
            <a:solidFill>
              <a:srgbClr val="FFCC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Sheet1!$A$2:$A$28</c:f>
              <c:strCache>
                <c:ptCount val="27"/>
                <c:pt idx="0">
                  <c:v>celek ČR 18+</c:v>
                </c:pt>
                <c:pt idx="1">
                  <c:v>muž</c:v>
                </c:pt>
                <c:pt idx="2">
                  <c:v>žena</c:v>
                </c:pt>
                <c:pt idx="3">
                  <c:v>18 - 24 let</c:v>
                </c:pt>
                <c:pt idx="4">
                  <c:v>25 - 34 let</c:v>
                </c:pt>
                <c:pt idx="5">
                  <c:v>35 - 44 let</c:v>
                </c:pt>
                <c:pt idx="6">
                  <c:v>45 - 54 let</c:v>
                </c:pt>
                <c:pt idx="7">
                  <c:v>55 - 64 let</c:v>
                </c:pt>
                <c:pt idx="8">
                  <c:v>65 a více let</c:v>
                </c:pt>
                <c:pt idx="9">
                  <c:v>ZŠ</c:v>
                </c:pt>
                <c:pt idx="10">
                  <c:v>SŠ bez mat.</c:v>
                </c:pt>
                <c:pt idx="11">
                  <c:v>SŠ s mat.</c:v>
                </c:pt>
                <c:pt idx="12">
                  <c:v>VŠ</c:v>
                </c:pt>
                <c:pt idx="13">
                  <c:v>vysoce kvalif., top management</c:v>
                </c:pt>
                <c:pt idx="14">
                  <c:v>stř. řídící pracovníci, majitelé menších firem</c:v>
                </c:pt>
                <c:pt idx="15">
                  <c:v>úředníci, nemanuální pracující</c:v>
                </c:pt>
                <c:pt idx="16">
                  <c:v>manuálně pracující</c:v>
                </c:pt>
                <c:pt idx="17">
                  <c:v>důchodci</c:v>
                </c:pt>
                <c:pt idx="18">
                  <c:v>studenti</c:v>
                </c:pt>
                <c:pt idx="19">
                  <c:v>osoby v domácnosti</c:v>
                </c:pt>
                <c:pt idx="20">
                  <c:v>nezaměstnaní</c:v>
                </c:pt>
                <c:pt idx="21">
                  <c:v>do 18 000 Kč</c:v>
                </c:pt>
                <c:pt idx="22">
                  <c:v>18 001 - 25 000 Kč</c:v>
                </c:pt>
                <c:pt idx="23">
                  <c:v>25 001 - 35 000 Kč</c:v>
                </c:pt>
                <c:pt idx="24">
                  <c:v>35 001 - 45 000 Kč</c:v>
                </c:pt>
                <c:pt idx="25">
                  <c:v>45 001 a více Kč</c:v>
                </c:pt>
                <c:pt idx="26">
                  <c:v>neví, neodpověděl/a</c:v>
                </c:pt>
              </c:strCache>
            </c:strRef>
          </c:cat>
          <c:val>
            <c:numRef>
              <c:f>Sheet1!$C$2:$C$28</c:f>
              <c:numCache>
                <c:formatCode>0\ \ \ \ \ \ \ \ </c:formatCode>
                <c:ptCount val="27"/>
                <c:pt idx="0">
                  <c:v>79.051383399209982</c:v>
                </c:pt>
                <c:pt idx="1">
                  <c:v>76.687116564419981</c:v>
                </c:pt>
                <c:pt idx="2">
                  <c:v>81.26195028681002</c:v>
                </c:pt>
                <c:pt idx="3">
                  <c:v>86.206896551719993</c:v>
                </c:pt>
                <c:pt idx="4">
                  <c:v>84.431137724549998</c:v>
                </c:pt>
                <c:pt idx="5">
                  <c:v>77.073170731709965</c:v>
                </c:pt>
                <c:pt idx="6">
                  <c:v>80.120481927709989</c:v>
                </c:pt>
                <c:pt idx="7">
                  <c:v>77.35849056603999</c:v>
                </c:pt>
                <c:pt idx="8">
                  <c:v>74.561403508769999</c:v>
                </c:pt>
                <c:pt idx="9">
                  <c:v>75.221238938049993</c:v>
                </c:pt>
                <c:pt idx="10">
                  <c:v>75.97765363128002</c:v>
                </c:pt>
                <c:pt idx="11">
                  <c:v>81.791907514449989</c:v>
                </c:pt>
                <c:pt idx="12">
                  <c:v>82.051282051279998</c:v>
                </c:pt>
                <c:pt idx="13">
                  <c:v>86.486486486489966</c:v>
                </c:pt>
                <c:pt idx="14">
                  <c:v>76.635514018689989</c:v>
                </c:pt>
                <c:pt idx="15">
                  <c:v>79.5</c:v>
                </c:pt>
                <c:pt idx="16">
                  <c:v>79.746835443039998</c:v>
                </c:pt>
                <c:pt idx="17">
                  <c:v>76.34408602150998</c:v>
                </c:pt>
                <c:pt idx="18">
                  <c:v>95.348837209300001</c:v>
                </c:pt>
                <c:pt idx="19">
                  <c:v>72.5</c:v>
                </c:pt>
                <c:pt idx="20">
                  <c:v>71.874999999999986</c:v>
                </c:pt>
                <c:pt idx="21">
                  <c:v>73.451327433629984</c:v>
                </c:pt>
                <c:pt idx="22">
                  <c:v>73.846153846150003</c:v>
                </c:pt>
                <c:pt idx="23">
                  <c:v>81.506849315069985</c:v>
                </c:pt>
                <c:pt idx="24">
                  <c:v>81.060606060609999</c:v>
                </c:pt>
                <c:pt idx="25">
                  <c:v>77.857142857139991</c:v>
                </c:pt>
                <c:pt idx="26">
                  <c:v>81.481481481480003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26-400F-9024-23C5C3E31C8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714862088"/>
        <c:axId val="714866008"/>
      </c:barChart>
      <c:catAx>
        <c:axId val="7148620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714866008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714866008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714862088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legend>
      <c:legendPos val="t"/>
      <c:layout>
        <c:manualLayout>
          <c:xMode val="edge"/>
          <c:yMode val="edge"/>
          <c:x val="1.0000961615914378E-2"/>
          <c:y val="0"/>
          <c:w val="0.98459369542127206"/>
          <c:h val="2.6932700019632518E-2"/>
        </c:manualLayout>
      </c:layout>
      <c:overlay val="0"/>
      <c:spPr>
        <a:noFill/>
        <a:ln w="19629">
          <a:noFill/>
        </a:ln>
      </c:spPr>
      <c:txPr>
        <a:bodyPr/>
        <a:lstStyle/>
        <a:p>
          <a:pPr>
            <a:defRPr sz="85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054054054054054"/>
          <c:y val="6.7453625632377751E-2"/>
          <c:w val="0.44572258255181291"/>
          <c:h val="0.934232715008431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neznámá osoba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chemeClr val="bg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Sheet1!$B$2:$B$34</c:f>
              <c:numCache>
                <c:formatCode>0\ \ \ \ \ \ \ \ </c:formatCode>
                <c:ptCount val="33"/>
                <c:pt idx="0">
                  <c:v>20.948616600789993</c:v>
                </c:pt>
                <c:pt idx="1">
                  <c:v>16.66666666667</c:v>
                </c:pt>
                <c:pt idx="2">
                  <c:v>20.454545454550001</c:v>
                </c:pt>
                <c:pt idx="3">
                  <c:v>22.085889570549988</c:v>
                </c:pt>
                <c:pt idx="4">
                  <c:v>17.578125</c:v>
                </c:pt>
                <c:pt idx="5">
                  <c:v>23.134328358210002</c:v>
                </c:pt>
                <c:pt idx="6">
                  <c:v>26.804123711340001</c:v>
                </c:pt>
                <c:pt idx="7">
                  <c:v>20.114942528739999</c:v>
                </c:pt>
                <c:pt idx="8">
                  <c:v>20.439560439559997</c:v>
                </c:pt>
                <c:pt idx="9">
                  <c:v>21.276595744680005</c:v>
                </c:pt>
                <c:pt idx="10">
                  <c:v>33.333333333330003</c:v>
                </c:pt>
                <c:pt idx="11">
                  <c:v>22.222222222219994</c:v>
                </c:pt>
                <c:pt idx="12">
                  <c:v>25</c:v>
                </c:pt>
                <c:pt idx="13">
                  <c:v>19.230769230769994</c:v>
                </c:pt>
                <c:pt idx="14">
                  <c:v>19.16666666667</c:v>
                </c:pt>
                <c:pt idx="15">
                  <c:v>24.880382775119994</c:v>
                </c:pt>
                <c:pt idx="16">
                  <c:v>28.571428571429998</c:v>
                </c:pt>
                <c:pt idx="17">
                  <c:v>12.903225806450001</c:v>
                </c:pt>
                <c:pt idx="18">
                  <c:v>22.91666666667</c:v>
                </c:pt>
                <c:pt idx="19">
                  <c:v>20.128479657389995</c:v>
                </c:pt>
                <c:pt idx="20">
                  <c:v>21.651376146790003</c:v>
                </c:pt>
                <c:pt idx="21" formatCode="0\ \↑">
                  <c:v>26.2599469496</c:v>
                </c:pt>
                <c:pt idx="22">
                  <c:v>17.127071823200005</c:v>
                </c:pt>
                <c:pt idx="23">
                  <c:v>16.43835616438</c:v>
                </c:pt>
                <c:pt idx="24">
                  <c:v>19.574468085109999</c:v>
                </c:pt>
                <c:pt idx="25">
                  <c:v>27.2</c:v>
                </c:pt>
                <c:pt idx="26" formatCode="0\ \↑">
                  <c:v>32</c:v>
                </c:pt>
                <c:pt idx="27">
                  <c:v>21.551724137930002</c:v>
                </c:pt>
                <c:pt idx="28">
                  <c:v>13.084112149529998</c:v>
                </c:pt>
                <c:pt idx="29">
                  <c:v>21.276595744680005</c:v>
                </c:pt>
                <c:pt idx="30">
                  <c:v>13.043478260869998</c:v>
                </c:pt>
                <c:pt idx="31">
                  <c:v>15.966386554620003</c:v>
                </c:pt>
                <c:pt idx="32">
                  <c:v>24.576271186440003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9C-4E87-B2EA-13083DDDEC57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známá osoba mimo  manželství, partnerství</c:v>
                </c:pt>
              </c:strCache>
            </c:strRef>
          </c:tx>
          <c:spPr>
            <a:solidFill>
              <a:srgbClr val="FFCC00"/>
            </a:solidFill>
            <a:ln w="19629">
              <a:noFill/>
            </a:ln>
          </c:spPr>
          <c:invertIfNegative val="0"/>
          <c:dLbls>
            <c:numFmt formatCode="0" sourceLinked="0"/>
            <c:spPr>
              <a:noFill/>
              <a:ln w="19629">
                <a:noFill/>
              </a:ln>
            </c:spPr>
            <c:txPr>
              <a:bodyPr/>
              <a:lstStyle/>
              <a:p>
                <a:pPr algn="ctr">
                  <a:defRPr lang="cs-CZ" sz="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Sheet1!$A$2:$A$34</c:f>
              <c:strCache>
                <c:ptCount val="33"/>
                <c:pt idx="0">
                  <c:v>celek ČR 18+</c:v>
                </c:pt>
                <c:pt idx="1">
                  <c:v>A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</c:v>
                </c:pt>
                <c:pt idx="6">
                  <c:v>E</c:v>
                </c:pt>
                <c:pt idx="7">
                  <c:v>jednočlenná domácnost</c:v>
                </c:pt>
                <c:pt idx="8">
                  <c:v>rodina bez dětí</c:v>
                </c:pt>
                <c:pt idx="9">
                  <c:v>rodina s nezaop. dětmi</c:v>
                </c:pt>
                <c:pt idx="10">
                  <c:v>trojgenerační</c:v>
                </c:pt>
                <c:pt idx="11">
                  <c:v>jiný typ domácnosti</c:v>
                </c:pt>
                <c:pt idx="12">
                  <c:v>mají děti do 18 let</c:v>
                </c:pt>
                <c:pt idx="13">
                  <c:v>nemají děti do 18 let</c:v>
                </c:pt>
                <c:pt idx="14">
                  <c:v>denně nebo téměř denně</c:v>
                </c:pt>
                <c:pt idx="15">
                  <c:v>několikrát týdně</c:v>
                </c:pt>
                <c:pt idx="16">
                  <c:v>cca 1-2x za 14 dní</c:v>
                </c:pt>
                <c:pt idx="17">
                  <c:v>méně často</c:v>
                </c:pt>
                <c:pt idx="18">
                  <c:v>vůbec</c:v>
                </c:pt>
                <c:pt idx="19">
                  <c:v>má profil</c:v>
                </c:pt>
                <c:pt idx="20">
                  <c:v>nemá profil</c:v>
                </c:pt>
                <c:pt idx="21">
                  <c:v>do 4 999 obyvatel</c:v>
                </c:pt>
                <c:pt idx="22">
                  <c:v>5 000 - 19 999 obyvatel</c:v>
                </c:pt>
                <c:pt idx="23">
                  <c:v>20 000 - 99 999 obyvatel</c:v>
                </c:pt>
                <c:pt idx="24">
                  <c:v>100 000 a více obyvatel</c:v>
                </c:pt>
                <c:pt idx="25">
                  <c:v>Praha</c:v>
                </c:pt>
                <c:pt idx="26">
                  <c:v>Střední Čechy</c:v>
                </c:pt>
                <c:pt idx="27">
                  <c:v>Jihozápad</c:v>
                </c:pt>
                <c:pt idx="28">
                  <c:v>Severozápad</c:v>
                </c:pt>
                <c:pt idx="29">
                  <c:v>Severovýchod</c:v>
                </c:pt>
                <c:pt idx="30">
                  <c:v>Jihovýchod</c:v>
                </c:pt>
                <c:pt idx="31">
                  <c:v>Střední Morava</c:v>
                </c:pt>
                <c:pt idx="32">
                  <c:v>Moravskoslezsko</c:v>
                </c:pt>
              </c:strCache>
            </c:strRef>
          </c:cat>
          <c:val>
            <c:numRef>
              <c:f>Sheet1!$C$2:$C$34</c:f>
              <c:numCache>
                <c:formatCode>0\ \ \ \ \ \ \ \ </c:formatCode>
                <c:ptCount val="33"/>
                <c:pt idx="0">
                  <c:v>79.051383399209982</c:v>
                </c:pt>
                <c:pt idx="1">
                  <c:v>83.333333333329989</c:v>
                </c:pt>
                <c:pt idx="2">
                  <c:v>79.545454545449999</c:v>
                </c:pt>
                <c:pt idx="3">
                  <c:v>77.91411042945002</c:v>
                </c:pt>
                <c:pt idx="4">
                  <c:v>82.421875</c:v>
                </c:pt>
                <c:pt idx="5">
                  <c:v>76.865671641790001</c:v>
                </c:pt>
                <c:pt idx="6">
                  <c:v>73.195876288659989</c:v>
                </c:pt>
                <c:pt idx="7">
                  <c:v>79.885057471259984</c:v>
                </c:pt>
                <c:pt idx="8">
                  <c:v>79.560439560440003</c:v>
                </c:pt>
                <c:pt idx="9">
                  <c:v>78.723404255320006</c:v>
                </c:pt>
                <c:pt idx="10">
                  <c:v>66.666666666669983</c:v>
                </c:pt>
                <c:pt idx="11">
                  <c:v>77.777777777779974</c:v>
                </c:pt>
                <c:pt idx="12">
                  <c:v>75</c:v>
                </c:pt>
                <c:pt idx="13">
                  <c:v>80.76923076923002</c:v>
                </c:pt>
                <c:pt idx="14">
                  <c:v>80.833333333329989</c:v>
                </c:pt>
                <c:pt idx="15">
                  <c:v>75.119617224880002</c:v>
                </c:pt>
                <c:pt idx="16">
                  <c:v>71.428571428569967</c:v>
                </c:pt>
                <c:pt idx="17">
                  <c:v>87.096774193549976</c:v>
                </c:pt>
                <c:pt idx="18">
                  <c:v>77.083333333329989</c:v>
                </c:pt>
                <c:pt idx="19">
                  <c:v>79.871520342609983</c:v>
                </c:pt>
                <c:pt idx="20">
                  <c:v>78.348623853210015</c:v>
                </c:pt>
                <c:pt idx="21" formatCode="0\ \↓">
                  <c:v>73.740053050399993</c:v>
                </c:pt>
                <c:pt idx="22">
                  <c:v>82.872928176799974</c:v>
                </c:pt>
                <c:pt idx="23">
                  <c:v>83.561643835620004</c:v>
                </c:pt>
                <c:pt idx="24">
                  <c:v>80.425531914889987</c:v>
                </c:pt>
                <c:pt idx="25">
                  <c:v>72.8</c:v>
                </c:pt>
                <c:pt idx="26" formatCode="0\ \↓">
                  <c:v>68</c:v>
                </c:pt>
                <c:pt idx="27">
                  <c:v>78.448275862070005</c:v>
                </c:pt>
                <c:pt idx="28">
                  <c:v>86.915887850469986</c:v>
                </c:pt>
                <c:pt idx="29">
                  <c:v>78.723404255320006</c:v>
                </c:pt>
                <c:pt idx="30">
                  <c:v>86.956521739129983</c:v>
                </c:pt>
                <c:pt idx="31">
                  <c:v>84.033613445380027</c:v>
                </c:pt>
                <c:pt idx="32">
                  <c:v>75.423728813559975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9C-4E87-B2EA-13083DDDEC5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463086040"/>
        <c:axId val="463079768"/>
      </c:barChart>
      <c:catAx>
        <c:axId val="4630860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7361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+mn-lt"/>
                <a:ea typeface="Arial Narrow"/>
                <a:cs typeface="Arial Narrow"/>
              </a:defRPr>
            </a:pPr>
            <a:endParaRPr lang="cs-CZ"/>
          </a:p>
        </c:txPr>
        <c:crossAx val="463079768"/>
        <c:crosses val="autoZero"/>
        <c:auto val="1"/>
        <c:lblAlgn val="ctr"/>
        <c:lblOffset val="300"/>
        <c:tickLblSkip val="1"/>
        <c:tickMarkSkip val="1"/>
        <c:noMultiLvlLbl val="0"/>
      </c:catAx>
      <c:valAx>
        <c:axId val="463079768"/>
        <c:scaling>
          <c:orientation val="minMax"/>
          <c:max val="1"/>
          <c:min val="0"/>
        </c:scaling>
        <c:delete val="1"/>
        <c:axPos val="b"/>
        <c:numFmt formatCode="0%" sourceLinked="1"/>
        <c:majorTickMark val="out"/>
        <c:minorTickMark val="none"/>
        <c:tickLblPos val="none"/>
        <c:crossAx val="463086040"/>
        <c:crosses val="max"/>
        <c:crossBetween val="between"/>
        <c:majorUnit val="0.2"/>
        <c:minorUnit val="0.2"/>
      </c:valAx>
      <c:spPr>
        <a:noFill/>
        <a:ln w="1962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773" b="1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837" tIns="49419" rIns="98837" bIns="49419" numCol="1" anchor="t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4788" y="0"/>
            <a:ext cx="307022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837" tIns="49419" rIns="98837" bIns="49419" numCol="1" anchor="t" anchorCtr="0" compatLnSpc="1">
            <a:prstTxWarp prst="textNoShape">
              <a:avLst/>
            </a:prstTxWarp>
          </a:bodyPr>
          <a:lstStyle>
            <a:lvl1pPr algn="r" defTabSz="989013">
              <a:defRPr sz="1300"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698038"/>
            <a:ext cx="307022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837" tIns="49419" rIns="98837" bIns="49419" numCol="1" anchor="b" anchorCtr="0" compatLnSpc="1">
            <a:prstTxWarp prst="textNoShape">
              <a:avLst/>
            </a:prstTxWarp>
          </a:bodyPr>
          <a:lstStyle>
            <a:lvl1pPr defTabSz="989013">
              <a:defRPr sz="1300">
                <a:latin typeface="Arial" panose="020B0604020202020204" pitchFamily="34" charset="0"/>
              </a:defRPr>
            </a:lvl1pPr>
          </a:lstStyle>
          <a:p>
            <a:endParaRPr lang="cs-CZ" alt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4788" y="9698038"/>
            <a:ext cx="307022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8837" tIns="49419" rIns="98837" bIns="49419" numCol="1" anchor="b" anchorCtr="0" compatLnSpc="1">
            <a:prstTxWarp prst="textNoShape">
              <a:avLst/>
            </a:prstTxWarp>
          </a:bodyPr>
          <a:lstStyle>
            <a:lvl1pPr algn="r" defTabSz="989013">
              <a:defRPr sz="1300">
                <a:latin typeface="Arial" panose="020B0604020202020204" pitchFamily="34" charset="0"/>
              </a:defRPr>
            </a:lvl1pPr>
          </a:lstStyle>
          <a:p>
            <a:fld id="{10CD66CE-47F6-47DD-91F4-5461BF745A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257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40AA5-F109-4016-BA0A-6AFFA5899576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6350"/>
            <a:ext cx="4594225" cy="3446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8025" y="4913313"/>
            <a:ext cx="5670550" cy="40211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699625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14788" y="9699625"/>
            <a:ext cx="307022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F6CA6-4895-4B0F-993F-A94B2DA41D5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389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379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071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2410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74638"/>
            <a:ext cx="64087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altLang="cs-CZ" dirty="0" smtClean="0"/>
          </a:p>
        </p:txBody>
      </p:sp>
      <p:pic>
        <p:nvPicPr>
          <p:cNvPr id="11" name="Picture 2" descr="https://www.edx.org/sites/default/files/amnestyinternational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066" y="404665"/>
            <a:ext cx="1619547" cy="8166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1"/>
          <p:cNvSpPr>
            <a:spLocks noChangeArrowheads="1"/>
          </p:cNvSpPr>
          <p:nvPr userDrawn="1"/>
        </p:nvSpPr>
        <p:spPr bwMode="auto">
          <a:xfrm>
            <a:off x="445715" y="6381750"/>
            <a:ext cx="8086725" cy="36036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0CE0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939598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PROBLEMATIKA NÁSILÍ NA ŽENÁCH OPTIKOU ČESKÉ POPULACE | srpen 2015</a:t>
            </a:r>
            <a:endParaRPr kumimoji="0" lang="cs-CZ" altLang="cs-CZ" sz="900" b="1" i="0" u="none" strike="noStrike" kern="0" cap="none" spc="0" normalizeH="0" baseline="0" noProof="0" dirty="0">
              <a:ln>
                <a:noFill/>
              </a:ln>
              <a:solidFill>
                <a:srgbClr val="939598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25"/>
          <p:cNvSpPr>
            <a:spLocks noChangeArrowheads="1"/>
          </p:cNvSpPr>
          <p:nvPr userDrawn="1"/>
        </p:nvSpPr>
        <p:spPr bwMode="auto">
          <a:xfrm>
            <a:off x="8532813" y="6381750"/>
            <a:ext cx="431800" cy="36036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939598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B96C77-FFCA-4B4D-9615-EC28E4A37667}" type="slidenum">
              <a:rPr kumimoji="0" lang="cs-CZ" altLang="cs-CZ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altLang="cs-CZ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8" descr="logo_b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180138"/>
            <a:ext cx="863600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2" descr="yaostr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6350000"/>
            <a:ext cx="1152525" cy="31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700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74638"/>
            <a:ext cx="64087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altLang="cs-CZ" dirty="0" smtClean="0"/>
          </a:p>
        </p:txBody>
      </p:sp>
      <p:pic>
        <p:nvPicPr>
          <p:cNvPr id="11" name="Picture 2" descr="https://www.edx.org/sites/default/files/amnestyinternational-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066" y="404665"/>
            <a:ext cx="1619547" cy="8166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1"/>
          <p:cNvSpPr>
            <a:spLocks noChangeArrowheads="1"/>
          </p:cNvSpPr>
          <p:nvPr userDrawn="1"/>
        </p:nvSpPr>
        <p:spPr bwMode="auto">
          <a:xfrm>
            <a:off x="445715" y="6381750"/>
            <a:ext cx="8086725" cy="36036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0CE0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939598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SPOKOJENOST OBČANŮ S MÍSTNÍM SPOLEČENSTVÍM | HRADEC KRÁLOVÉ | srpen 2015</a:t>
            </a:r>
            <a:endParaRPr kumimoji="0" lang="cs-CZ" altLang="cs-CZ" sz="900" b="1" i="0" u="none" strike="noStrike" kern="0" cap="none" spc="0" normalizeH="0" baseline="0" noProof="0" dirty="0">
              <a:ln>
                <a:noFill/>
              </a:ln>
              <a:solidFill>
                <a:srgbClr val="939598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25"/>
          <p:cNvSpPr>
            <a:spLocks noChangeArrowheads="1"/>
          </p:cNvSpPr>
          <p:nvPr userDrawn="1"/>
        </p:nvSpPr>
        <p:spPr bwMode="auto">
          <a:xfrm>
            <a:off x="8532813" y="6381750"/>
            <a:ext cx="431800" cy="36036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939598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B96C77-FFCA-4B4D-9615-EC28E4A37667}" type="slidenum">
              <a:rPr kumimoji="0" lang="cs-CZ" altLang="cs-CZ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altLang="cs-CZ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8" descr="logo_b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180138"/>
            <a:ext cx="863600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2" descr="yaostr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6350000"/>
            <a:ext cx="1152525" cy="31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767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004DEF3-7D94-46BD-B105-0B81E4D5B4BD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0DC6C7-8008-4E0C-B53C-94F2D04D71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401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004DEF3-7D94-46BD-B105-0B81E4D5B4BD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0DC6C7-8008-4E0C-B53C-94F2D04D71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2909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004DEF3-7D94-46BD-B105-0B81E4D5B4BD}" type="datetimeFigureOut">
              <a:rPr lang="cs-CZ" smtClean="0"/>
              <a:pPr/>
              <a:t>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0DC6C7-8008-4E0C-B53C-94F2D04D71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90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20000"/>
              <a:defRPr/>
            </a:lvl1pPr>
            <a:lvl2pPr>
              <a:buSzPct val="110000"/>
              <a:defRPr/>
            </a:lvl2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244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817791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00213"/>
            <a:ext cx="4038600" cy="44259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00213"/>
            <a:ext cx="4038600" cy="44259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60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86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34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4091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0022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552408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Relationship Id="rId22" Type="http://schemas.openxmlformats.org/officeDocument/2006/relationships/image" Target="../media/image9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10" Type="http://schemas.openxmlformats.org/officeDocument/2006/relationships/image" Target="../media/image10.jpeg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74638"/>
            <a:ext cx="64087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altLang="cs-CZ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00213"/>
            <a:ext cx="8229600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endParaRPr lang="cs-CZ" altLang="cs-CZ" dirty="0" smtClean="0"/>
          </a:p>
          <a:p>
            <a:pPr lvl="1"/>
            <a:endParaRPr lang="cs-CZ" altLang="cs-CZ" dirty="0" smtClean="0"/>
          </a:p>
          <a:p>
            <a:pPr lvl="2"/>
            <a:endParaRPr lang="cs-CZ" altLang="cs-CZ" sz="1400" dirty="0" smtClean="0"/>
          </a:p>
          <a:p>
            <a:pPr lvl="1"/>
            <a:endParaRPr lang="cs-CZ" altLang="cs-CZ" sz="1400" dirty="0" smtClean="0"/>
          </a:p>
          <a:p>
            <a:pPr lvl="1"/>
            <a:endParaRPr lang="cs-CZ" altLang="cs-CZ" dirty="0" smtClean="0"/>
          </a:p>
        </p:txBody>
      </p:sp>
      <p:pic>
        <p:nvPicPr>
          <p:cNvPr id="1038" name="Picture 14" descr="cary"/>
          <p:cNvPicPr preferRelativeResize="0">
            <a:picLocks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09373"/>
            <a:ext cx="8456613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 descr="cary2"/>
          <p:cNvPicPr preferRelativeResize="0">
            <a:picLocks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052736"/>
            <a:ext cx="47625" cy="539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cary3"/>
          <p:cNvPicPr preferRelativeResize="0"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60350"/>
            <a:ext cx="476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2" name="Picture 28" descr="logo_b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180138"/>
            <a:ext cx="863600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yaostr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6350000"/>
            <a:ext cx="1152525" cy="31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www.edx.org/sites/default/files/amnestyinternational-logo.jpg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391" y="816686"/>
            <a:ext cx="856868" cy="43204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1"/>
          <p:cNvSpPr>
            <a:spLocks noChangeArrowheads="1"/>
          </p:cNvSpPr>
          <p:nvPr userDrawn="1"/>
        </p:nvSpPr>
        <p:spPr bwMode="auto">
          <a:xfrm>
            <a:off x="445715" y="6453013"/>
            <a:ext cx="8086725" cy="360363"/>
          </a:xfrm>
          <a:prstGeom prst="rect">
            <a:avLst/>
          </a:prstGeom>
          <a:noFill/>
          <a:ln>
            <a:noFill/>
          </a:ln>
          <a:extLst/>
        </p:spPr>
        <p:txBody>
          <a:bodyPr anchor="b" anchorCtr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endParaRPr lang="cs-CZ" altLang="cs-CZ" sz="400" b="0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r"/>
            <a:r>
              <a:rPr lang="cs-CZ" altLang="cs-CZ" sz="900" b="0" dirty="0" smtClean="0">
                <a:solidFill>
                  <a:schemeClr val="bg2">
                    <a:lumMod val="75000"/>
                  </a:schemeClr>
                </a:solidFill>
                <a:cs typeface="Arial" panose="020B0604020202020204" pitchFamily="34" charset="0"/>
              </a:rPr>
              <a:t>PROBLEMATIKA NÁSILÍ NA ŽENÁCH | říjen 2018</a:t>
            </a:r>
            <a:endParaRPr lang="cs-CZ" altLang="cs-CZ" sz="900" b="0" dirty="0">
              <a:solidFill>
                <a:schemeClr val="bg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858" y="309709"/>
            <a:ext cx="613792" cy="4601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bg2">
              <a:lumMod val="75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CDB00"/>
          </a:solidFill>
          <a:latin typeface="Arial Narrow" panose="020B060602020203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CDB00"/>
          </a:solidFill>
          <a:latin typeface="Arial Narrow" panose="020B060602020203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CDB00"/>
          </a:solidFill>
          <a:latin typeface="Arial Narrow" panose="020B060602020203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CDB00"/>
          </a:solidFill>
          <a:latin typeface="Arial Narrow" panose="020B060602020203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CDB00"/>
          </a:solidFill>
          <a:latin typeface="Arial Narrow" panose="020B060602020203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CDB00"/>
          </a:solidFill>
          <a:latin typeface="Arial Narrow" panose="020B060602020203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CDB00"/>
          </a:solidFill>
          <a:latin typeface="Arial Narrow" panose="020B060602020203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CDB00"/>
          </a:solidFill>
          <a:latin typeface="Arial Narrow" panose="020B060602020203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50000"/>
        <a:buFont typeface="Wingdings" panose="05000000000000000000" pitchFamily="2" charset="2"/>
        <a:buBlip>
          <a:blip r:embed="rId21"/>
        </a:buBlip>
        <a:defRPr sz="14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35000"/>
        <a:buBlip>
          <a:blip r:embed="rId22"/>
        </a:buBlip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 kern="1200">
          <a:solidFill>
            <a:srgbClr val="000000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 userDrawn="1"/>
        </p:nvSpPr>
        <p:spPr bwMode="auto">
          <a:xfrm>
            <a:off x="468313" y="274638"/>
            <a:ext cx="64087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4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/>
              <a:ea typeface="+mj-ea"/>
              <a:cs typeface="+mj-cs"/>
            </a:endParaRPr>
          </a:p>
        </p:txBody>
      </p:sp>
      <p:pic>
        <p:nvPicPr>
          <p:cNvPr id="18" name="Picture 15" descr="cary2"/>
          <p:cNvPicPr preferRelativeResize="0">
            <a:picLocks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96975"/>
            <a:ext cx="47625" cy="539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1"/>
          <p:cNvSpPr>
            <a:spLocks noChangeArrowheads="1"/>
          </p:cNvSpPr>
          <p:nvPr userDrawn="1"/>
        </p:nvSpPr>
        <p:spPr bwMode="auto">
          <a:xfrm>
            <a:off x="445715" y="6381750"/>
            <a:ext cx="8086725" cy="36036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0CE0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900" b="1" i="0" u="none" strike="noStrike" kern="0" cap="none" spc="0" normalizeH="0" baseline="0" noProof="0" dirty="0" smtClean="0">
                <a:ln>
                  <a:noFill/>
                </a:ln>
                <a:solidFill>
                  <a:srgbClr val="939598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PROBLEMATIKA NÁSILÍ NA ŽENÁCH OPTIKOU ČESKÉ POPULACE | srpen 2015</a:t>
            </a:r>
            <a:endParaRPr kumimoji="0" lang="cs-CZ" altLang="cs-CZ" sz="900" b="1" i="0" u="none" strike="noStrike" kern="0" cap="none" spc="0" normalizeH="0" baseline="0" noProof="0" dirty="0">
              <a:ln>
                <a:noFill/>
              </a:ln>
              <a:solidFill>
                <a:srgbClr val="939598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25"/>
          <p:cNvSpPr>
            <a:spLocks noChangeArrowheads="1"/>
          </p:cNvSpPr>
          <p:nvPr userDrawn="1"/>
        </p:nvSpPr>
        <p:spPr bwMode="auto">
          <a:xfrm>
            <a:off x="8532813" y="6381750"/>
            <a:ext cx="431800" cy="36036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939598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B96C77-FFCA-4B4D-9615-EC28E4A37667}" type="slidenum">
              <a:rPr kumimoji="0" lang="cs-CZ" altLang="cs-CZ" sz="1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altLang="cs-CZ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5" descr="cary3"/>
          <p:cNvPicPr preferRelativeResize="0">
            <a:picLocks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60350"/>
            <a:ext cx="476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8" descr="logo_b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180138"/>
            <a:ext cx="863600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2" descr="yaostr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6350000"/>
            <a:ext cx="1152525" cy="31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s://www.edx.org/sites/default/files/amnestyinternational-logo.jpg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5066" y="404665"/>
            <a:ext cx="1619547" cy="81660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70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5.x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1" name="Picture 23" descr="patitulP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8" y="13627"/>
            <a:ext cx="9144000" cy="674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5084763"/>
            <a:ext cx="7921625" cy="1368425"/>
          </a:xfrm>
        </p:spPr>
        <p:txBody>
          <a:bodyPr/>
          <a:lstStyle/>
          <a:p>
            <a:pPr lvl="0" algn="l"/>
            <a:r>
              <a:rPr lang="cs-CZ" altLang="cs-CZ" sz="1600" dirty="0"/>
              <a:t>Závěrečná zpráva z výzkumu</a:t>
            </a:r>
          </a:p>
          <a:p>
            <a:pPr lvl="0" algn="l">
              <a:spcBef>
                <a:spcPts val="1200"/>
              </a:spcBef>
            </a:pPr>
            <a:r>
              <a:rPr lang="cs-CZ" altLang="cs-CZ" sz="1800" dirty="0" smtClean="0">
                <a:solidFill>
                  <a:srgbClr val="666366"/>
                </a:solidFill>
              </a:rPr>
              <a:t>PROBLEMATIKA </a:t>
            </a:r>
            <a:r>
              <a:rPr lang="cs-CZ" altLang="cs-CZ" sz="1800" dirty="0">
                <a:solidFill>
                  <a:srgbClr val="666366"/>
                </a:solidFill>
              </a:rPr>
              <a:t>NÁSILÍ NA ŽENÁCH </a:t>
            </a:r>
          </a:p>
          <a:p>
            <a:pPr lvl="0" algn="l"/>
            <a:r>
              <a:rPr lang="cs-CZ" altLang="cs-CZ" sz="1800" dirty="0">
                <a:solidFill>
                  <a:srgbClr val="666366"/>
                </a:solidFill>
              </a:rPr>
              <a:t>OPTIKOU ČESKÉ POPULACE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27384"/>
            <a:ext cx="9179648" cy="4349560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34852" y="6155987"/>
            <a:ext cx="2952328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Font typeface="Wingdings" panose="05000000000000000000" pitchFamily="2" charset="2"/>
              <a:buNone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SzPct val="135000"/>
              <a:buNone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1100" dirty="0" smtClean="0">
                <a:solidFill>
                  <a:srgbClr val="666366"/>
                </a:solidFill>
              </a:rPr>
              <a:t>říjen 2018</a:t>
            </a:r>
          </a:p>
        </p:txBody>
      </p:sp>
      <p:pic>
        <p:nvPicPr>
          <p:cNvPr id="8" name="Picture 2" descr="https://www.edx.org/sites/default/files/amnestyinternational-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115973"/>
            <a:ext cx="1809588" cy="9124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112002"/>
            <a:ext cx="1227585" cy="9203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1859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0" dirty="0" smtClean="0">
                <a:latin typeface="+mn-lt"/>
              </a:rPr>
              <a:t>PROBLEMATIKA NÁSILÍ NA ŽENÁCH OPTIKOU ČESKÉ POPULACE</a:t>
            </a:r>
            <a:endParaRPr lang="cs-CZ" altLang="cs-CZ" sz="24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8363272" cy="4425950"/>
          </a:xfrm>
        </p:spPr>
        <p:txBody>
          <a:bodyPr/>
          <a:lstStyle/>
          <a:p>
            <a:pPr lvl="0"/>
            <a:r>
              <a:rPr lang="cs-CZ" dirty="0"/>
              <a:t>Pokud žena byla opilá, jsou o její částečné nebo plné spoluvině přesvědčeni </a:t>
            </a:r>
            <a:r>
              <a:rPr lang="cs-CZ" dirty="0" smtClean="0"/>
              <a:t>spíše: </a:t>
            </a:r>
            <a:endParaRPr lang="cs-CZ" dirty="0"/>
          </a:p>
          <a:p>
            <a:pPr lvl="1"/>
            <a:r>
              <a:rPr lang="cs-CZ" sz="1200" dirty="0" smtClean="0"/>
              <a:t>dotázaní starší 65 </a:t>
            </a:r>
            <a:r>
              <a:rPr lang="cs-CZ" sz="1200" dirty="0"/>
              <a:t>let (48 </a:t>
            </a:r>
            <a:r>
              <a:rPr lang="cs-CZ" sz="1200" dirty="0" smtClean="0"/>
              <a:t>%), </a:t>
            </a:r>
            <a:endParaRPr lang="cs-CZ" sz="1200" dirty="0"/>
          </a:p>
          <a:p>
            <a:pPr lvl="1"/>
            <a:r>
              <a:rPr lang="cs-CZ" sz="1200" dirty="0" smtClean="0"/>
              <a:t>důchodci (43 %), lidé pracující na středních </a:t>
            </a:r>
            <a:r>
              <a:rPr lang="cs-CZ" sz="1200" dirty="0" err="1" smtClean="0"/>
              <a:t>managerských</a:t>
            </a:r>
            <a:r>
              <a:rPr lang="cs-CZ" sz="1200" dirty="0" smtClean="0"/>
              <a:t> pozicích (40 %),</a:t>
            </a:r>
          </a:p>
          <a:p>
            <a:pPr lvl="1"/>
            <a:r>
              <a:rPr lang="cs-CZ" sz="1200" dirty="0" smtClean="0"/>
              <a:t>s příjmy v rozmezí 18 000 do 25 000 Kč (47 %),</a:t>
            </a:r>
          </a:p>
          <a:p>
            <a:pPr lvl="1"/>
            <a:r>
              <a:rPr lang="cs-CZ" sz="1200" dirty="0" smtClean="0"/>
              <a:t>lidé, kteří internet vůbec nevyužívají (48 %),</a:t>
            </a:r>
          </a:p>
          <a:p>
            <a:pPr lvl="1"/>
            <a:r>
              <a:rPr lang="cs-CZ" sz="1200" dirty="0" smtClean="0"/>
              <a:t>dále </a:t>
            </a:r>
            <a:r>
              <a:rPr lang="cs-CZ" sz="1200" dirty="0"/>
              <a:t>se pak také často jedná o respondenty se socioekonomickým statusem </a:t>
            </a:r>
            <a:r>
              <a:rPr lang="cs-CZ" sz="1200" dirty="0" smtClean="0"/>
              <a:t>E (47 %).</a:t>
            </a:r>
          </a:p>
          <a:p>
            <a:pPr lvl="1"/>
            <a:endParaRPr lang="cs-CZ" sz="1200" dirty="0"/>
          </a:p>
          <a:p>
            <a:r>
              <a:rPr lang="cs-CZ" dirty="0"/>
              <a:t>Pokud žena </a:t>
            </a:r>
            <a:r>
              <a:rPr lang="cs-CZ" dirty="0" smtClean="0"/>
              <a:t>neřekla jasné „NE!“, </a:t>
            </a:r>
            <a:r>
              <a:rPr lang="cs-CZ" dirty="0"/>
              <a:t>jsou o její částečné nebo plné spoluvině přesvědčeni častěji: </a:t>
            </a:r>
          </a:p>
          <a:p>
            <a:pPr lvl="1"/>
            <a:r>
              <a:rPr lang="cs-CZ" sz="1200" dirty="0"/>
              <a:t>muži (souhrnně </a:t>
            </a:r>
            <a:r>
              <a:rPr lang="cs-CZ" sz="1200" dirty="0" smtClean="0"/>
              <a:t>35 </a:t>
            </a:r>
            <a:r>
              <a:rPr lang="cs-CZ" sz="1200" dirty="0"/>
              <a:t>%), </a:t>
            </a:r>
            <a:r>
              <a:rPr lang="cs-CZ" sz="1200" dirty="0" smtClean="0"/>
              <a:t>starší </a:t>
            </a:r>
            <a:r>
              <a:rPr lang="cs-CZ" sz="1200" dirty="0"/>
              <a:t>65 let </a:t>
            </a:r>
            <a:r>
              <a:rPr lang="cs-CZ" sz="1200" dirty="0" smtClean="0"/>
              <a:t>(41 %), osoby v domácnosti (41 %),</a:t>
            </a:r>
          </a:p>
          <a:p>
            <a:pPr lvl="1"/>
            <a:r>
              <a:rPr lang="cs-CZ" sz="1200" dirty="0" smtClean="0"/>
              <a:t>respondenti, jejichž měsíční příjmy rodiny nepřesahují 35 000 Kč,</a:t>
            </a:r>
          </a:p>
          <a:p>
            <a:pPr lvl="1"/>
            <a:r>
              <a:rPr lang="cs-CZ" sz="1200" dirty="0" smtClean="0"/>
              <a:t>respondenti </a:t>
            </a:r>
            <a:r>
              <a:rPr lang="cs-CZ" sz="1200" dirty="0"/>
              <a:t>se socioekonomickým statusem E (</a:t>
            </a:r>
            <a:r>
              <a:rPr lang="cs-CZ" sz="1200" dirty="0" smtClean="0"/>
              <a:t>41 %),</a:t>
            </a:r>
          </a:p>
          <a:p>
            <a:pPr lvl="1"/>
            <a:r>
              <a:rPr lang="cs-CZ" sz="1200" dirty="0" smtClean="0"/>
              <a:t>respondenti z Prahy (46 %).  </a:t>
            </a:r>
            <a:endParaRPr lang="cs-CZ" sz="1200" dirty="0"/>
          </a:p>
          <a:p>
            <a:endParaRPr lang="cs-CZ" i="1" dirty="0"/>
          </a:p>
          <a:p>
            <a:r>
              <a:rPr lang="cs-CZ" dirty="0"/>
              <a:t>Pokud žena měla sexy nebo vyzývavé oblečení, jsou o její částečné nebo plné spoluvině přesvědčeni častěji: </a:t>
            </a:r>
          </a:p>
          <a:p>
            <a:pPr lvl="1"/>
            <a:r>
              <a:rPr lang="cs-CZ" sz="1200" dirty="0" smtClean="0"/>
              <a:t>starší </a:t>
            </a:r>
            <a:r>
              <a:rPr lang="cs-CZ" sz="1200" dirty="0"/>
              <a:t>65 let </a:t>
            </a:r>
            <a:r>
              <a:rPr lang="cs-CZ" sz="1200" dirty="0" smtClean="0"/>
              <a:t>(42 %), důchodci (41 %), s příjmy domácnosti do 25 000 Kč,</a:t>
            </a:r>
          </a:p>
          <a:p>
            <a:pPr lvl="1"/>
            <a:r>
              <a:rPr lang="cs-CZ" sz="1200" dirty="0" smtClean="0"/>
              <a:t>lidé, kteří nevyužívají internet (44 %),</a:t>
            </a:r>
          </a:p>
          <a:p>
            <a:pPr lvl="1"/>
            <a:r>
              <a:rPr lang="cs-CZ" sz="1200" dirty="0" smtClean="0"/>
              <a:t>zejména lidé z Prahy (37 %) nebo Severozápadní Čechy (41 %).</a:t>
            </a:r>
            <a:endParaRPr lang="cs-CZ" sz="1200" dirty="0"/>
          </a:p>
          <a:p>
            <a:endParaRPr lang="cs-CZ" dirty="0" smtClean="0"/>
          </a:p>
          <a:p>
            <a:endParaRPr lang="cs-CZ" dirty="0" smtClean="0"/>
          </a:p>
          <a:p>
            <a:pPr lvl="1"/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68724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0" dirty="0" smtClean="0">
                <a:latin typeface="+mn-lt"/>
              </a:rPr>
              <a:t>PROBLEMATIKA NÁSILÍ NA ŽENÁCH OPTIKOU ČESKÉ POPULACE</a:t>
            </a:r>
            <a:endParaRPr lang="cs-CZ" altLang="cs-CZ" sz="24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8363272" cy="4425950"/>
          </a:xfrm>
        </p:spPr>
        <p:txBody>
          <a:bodyPr/>
          <a:lstStyle/>
          <a:p>
            <a:pPr lvl="0"/>
            <a:r>
              <a:rPr lang="cs-CZ" dirty="0"/>
              <a:t>Pokud </a:t>
            </a:r>
            <a:r>
              <a:rPr lang="cs-CZ" dirty="0" smtClean="0"/>
              <a:t>se žena procházela bez doprovodu na nebezpečném / opuštěném místě, </a:t>
            </a:r>
            <a:r>
              <a:rPr lang="cs-CZ" dirty="0"/>
              <a:t>jsou o její částečné nebo plné spoluvině přesvědčeni </a:t>
            </a:r>
            <a:r>
              <a:rPr lang="cs-CZ" dirty="0" smtClean="0"/>
              <a:t>spíše: </a:t>
            </a:r>
            <a:endParaRPr lang="cs-CZ" dirty="0"/>
          </a:p>
          <a:p>
            <a:pPr lvl="1"/>
            <a:r>
              <a:rPr lang="cs-CZ" sz="1200" dirty="0" smtClean="0"/>
              <a:t>dotázaní ve věku 45 – 54 let (31 %) nebo starší 65 </a:t>
            </a:r>
            <a:r>
              <a:rPr lang="cs-CZ" sz="1200" dirty="0"/>
              <a:t>let </a:t>
            </a:r>
            <a:r>
              <a:rPr lang="cs-CZ" sz="1200" dirty="0" smtClean="0"/>
              <a:t>(34 %), </a:t>
            </a:r>
            <a:endParaRPr lang="cs-CZ" sz="1200" dirty="0"/>
          </a:p>
          <a:p>
            <a:pPr lvl="1"/>
            <a:r>
              <a:rPr lang="cs-CZ" sz="1200" dirty="0" smtClean="0"/>
              <a:t>lidé se základním vzděláním (32 %), důchodci (32 %) nebo nezaměstnaní (38 %),</a:t>
            </a:r>
          </a:p>
          <a:p>
            <a:pPr lvl="1"/>
            <a:r>
              <a:rPr lang="cs-CZ" sz="1200" dirty="0" smtClean="0"/>
              <a:t>s příjmy do 25 000 Kč, s vyšším socioekonomickým statusem B (33 %) nebo naopak nejnižším E (32 %),</a:t>
            </a:r>
          </a:p>
          <a:p>
            <a:pPr lvl="1"/>
            <a:r>
              <a:rPr lang="cs-CZ" sz="1200" dirty="0" smtClean="0"/>
              <a:t>lidé, kteří internet vůbec nevyužívají (37 %),</a:t>
            </a:r>
          </a:p>
          <a:p>
            <a:pPr lvl="1"/>
            <a:r>
              <a:rPr lang="cs-CZ" sz="1200" dirty="0" smtClean="0"/>
              <a:t>respondenti žijící ve Středních Čechách (39 %) nebo na Střední Moravě (39 %).</a:t>
            </a:r>
          </a:p>
          <a:p>
            <a:pPr lvl="1"/>
            <a:endParaRPr lang="cs-CZ" sz="1200" dirty="0"/>
          </a:p>
          <a:p>
            <a:r>
              <a:rPr lang="cs-CZ" dirty="0"/>
              <a:t>Pokud </a:t>
            </a:r>
            <a:r>
              <a:rPr lang="cs-CZ" dirty="0" smtClean="0"/>
              <a:t>se o ženě ví, že měla mnoho sexuálních partnerů, </a:t>
            </a:r>
            <a:r>
              <a:rPr lang="cs-CZ" dirty="0"/>
              <a:t>jsou o její částečné nebo plné spoluvině přesvědčeni častěji: </a:t>
            </a:r>
          </a:p>
          <a:p>
            <a:pPr lvl="1"/>
            <a:r>
              <a:rPr lang="cs-CZ" sz="1200" dirty="0" smtClean="0"/>
              <a:t>starší </a:t>
            </a:r>
            <a:r>
              <a:rPr lang="cs-CZ" sz="1200" dirty="0"/>
              <a:t>65 let (</a:t>
            </a:r>
            <a:r>
              <a:rPr lang="cs-CZ" sz="1200" dirty="0" smtClean="0"/>
              <a:t>33 </a:t>
            </a:r>
            <a:r>
              <a:rPr lang="cs-CZ" sz="1200" dirty="0"/>
              <a:t>%), </a:t>
            </a:r>
          </a:p>
          <a:p>
            <a:pPr lvl="1"/>
            <a:r>
              <a:rPr lang="cs-CZ" sz="1200" dirty="0"/>
              <a:t>lidé se základním vzděláním (</a:t>
            </a:r>
            <a:r>
              <a:rPr lang="cs-CZ" sz="1200" dirty="0" smtClean="0"/>
              <a:t>38 </a:t>
            </a:r>
            <a:r>
              <a:rPr lang="cs-CZ" sz="1200" dirty="0"/>
              <a:t>%), důchodci (32 %) nebo nezaměstnaní </a:t>
            </a:r>
            <a:r>
              <a:rPr lang="cs-CZ" sz="1200" dirty="0" smtClean="0"/>
              <a:t>(41 </a:t>
            </a:r>
            <a:r>
              <a:rPr lang="cs-CZ" sz="1200" dirty="0"/>
              <a:t>%),</a:t>
            </a:r>
          </a:p>
          <a:p>
            <a:pPr lvl="1"/>
            <a:r>
              <a:rPr lang="cs-CZ" sz="1200" dirty="0"/>
              <a:t>s příjmy </a:t>
            </a:r>
            <a:r>
              <a:rPr lang="cs-CZ" sz="1200" dirty="0" smtClean="0"/>
              <a:t>mezi 18 000 - </a:t>
            </a:r>
            <a:r>
              <a:rPr lang="cs-CZ" sz="1200" dirty="0"/>
              <a:t>25 000 </a:t>
            </a:r>
            <a:r>
              <a:rPr lang="cs-CZ" sz="1200" dirty="0" smtClean="0"/>
              <a:t>Kč (37 %), </a:t>
            </a:r>
            <a:r>
              <a:rPr lang="cs-CZ" sz="1200" dirty="0"/>
              <a:t>s </a:t>
            </a:r>
            <a:r>
              <a:rPr lang="cs-CZ" sz="1200" dirty="0" smtClean="0"/>
              <a:t>nejnižším socioekonomickým </a:t>
            </a:r>
            <a:r>
              <a:rPr lang="cs-CZ" sz="1200" dirty="0"/>
              <a:t>statusem </a:t>
            </a:r>
            <a:r>
              <a:rPr lang="cs-CZ" sz="1200" dirty="0" smtClean="0"/>
              <a:t>E (40 </a:t>
            </a:r>
            <a:r>
              <a:rPr lang="cs-CZ" sz="1200" dirty="0"/>
              <a:t>%),</a:t>
            </a:r>
          </a:p>
          <a:p>
            <a:pPr lvl="1"/>
            <a:r>
              <a:rPr lang="cs-CZ" sz="1200" dirty="0" smtClean="0"/>
              <a:t>z malých obcí (33 </a:t>
            </a:r>
            <a:r>
              <a:rPr lang="cs-CZ" sz="1200" dirty="0"/>
              <a:t>%),</a:t>
            </a:r>
          </a:p>
          <a:p>
            <a:pPr lvl="1"/>
            <a:r>
              <a:rPr lang="cs-CZ" sz="1200" dirty="0" smtClean="0"/>
              <a:t>respondenti </a:t>
            </a:r>
            <a:r>
              <a:rPr lang="cs-CZ" sz="1200" dirty="0"/>
              <a:t>žijící </a:t>
            </a:r>
            <a:r>
              <a:rPr lang="cs-CZ" sz="1200" dirty="0" smtClean="0"/>
              <a:t>zejména v Čechách (cca 35 </a:t>
            </a:r>
            <a:r>
              <a:rPr lang="cs-CZ" sz="1200" dirty="0"/>
              <a:t>%).</a:t>
            </a:r>
          </a:p>
          <a:p>
            <a:endParaRPr lang="cs-CZ" dirty="0" smtClean="0"/>
          </a:p>
          <a:p>
            <a:pPr lvl="1"/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7612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0" dirty="0" smtClean="0">
                <a:latin typeface="+mn-lt"/>
              </a:rPr>
              <a:t>Odhad počtu znásilnění v ČR a procento případů nahlášených PČR</a:t>
            </a:r>
            <a:endParaRPr lang="cs-CZ" sz="2400" b="0" dirty="0">
              <a:latin typeface="+mn-lt"/>
            </a:endParaRPr>
          </a:p>
        </p:txBody>
      </p:sp>
      <p:sp>
        <p:nvSpPr>
          <p:cNvPr id="4" name="Zástupný symbol pro text 4"/>
          <p:cNvSpPr txBox="1">
            <a:spLocks/>
          </p:cNvSpPr>
          <p:nvPr/>
        </p:nvSpPr>
        <p:spPr>
          <a:xfrm>
            <a:off x="442600" y="1772022"/>
            <a:ext cx="4010330" cy="288429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Font typeface="Wingdings" panose="05000000000000000000" pitchFamily="2" charset="2"/>
              <a:buBlip>
                <a:blip r:embed="rId2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35000"/>
              <a:buBlip>
                <a:blip r:embed="rId3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i="1" dirty="0">
                <a:solidFill>
                  <a:schemeClr val="bg2"/>
                </a:solidFill>
              </a:rPr>
              <a:t>„Kolik žen je podle Vašeho názoru ročně znásilněno v České republice (včetně případů nenahlášených na policii)? “ (</a:t>
            </a:r>
            <a:r>
              <a:rPr lang="cs-CZ" sz="1000" i="1" dirty="0" smtClean="0">
                <a:solidFill>
                  <a:schemeClr val="bg2"/>
                </a:solidFill>
              </a:rPr>
              <a:t>q1)</a:t>
            </a:r>
            <a:endParaRPr lang="cs-CZ" sz="1000" i="1" dirty="0">
              <a:solidFill>
                <a:schemeClr val="bg2"/>
              </a:solidFill>
            </a:endParaRPr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8653580"/>
              </p:ext>
            </p:extLst>
          </p:nvPr>
        </p:nvGraphicFramePr>
        <p:xfrm>
          <a:off x="407178" y="2204864"/>
          <a:ext cx="4382047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686460" y="4951084"/>
            <a:ext cx="266951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800" i="1" dirty="0">
                <a:solidFill>
                  <a:schemeClr val="bg2"/>
                </a:solidFill>
                <a:latin typeface="+mn-lt"/>
              </a:rPr>
              <a:t>v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%, N (2018) = 1012; N (2015) = 1040, </a:t>
            </a:r>
            <a:r>
              <a:rPr lang="cs-CZ" sz="800" i="1" dirty="0" err="1" smtClean="0">
                <a:solidFill>
                  <a:schemeClr val="bg2"/>
                </a:solidFill>
                <a:latin typeface="+mn-lt"/>
              </a:rPr>
              <a:t>repre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ČR 18+</a:t>
            </a:r>
            <a:endParaRPr lang="cs-CZ" sz="800" i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8" name="Zástupný symbol pro text 4"/>
          <p:cNvSpPr txBox="1">
            <a:spLocks/>
          </p:cNvSpPr>
          <p:nvPr/>
        </p:nvSpPr>
        <p:spPr>
          <a:xfrm>
            <a:off x="4860032" y="1772419"/>
            <a:ext cx="4010330" cy="288429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Font typeface="Wingdings" panose="05000000000000000000" pitchFamily="2" charset="2"/>
              <a:buBlip>
                <a:blip r:embed="rId2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35000"/>
              <a:buBlip>
                <a:blip r:embed="rId3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i="1" dirty="0">
                <a:solidFill>
                  <a:schemeClr val="bg2"/>
                </a:solidFill>
              </a:rPr>
              <a:t>„Kolik procent případů znásilnění je podle Vašeho názoru nahlášeno na </a:t>
            </a:r>
            <a:r>
              <a:rPr lang="cs-CZ" sz="1000" i="1" dirty="0" smtClean="0">
                <a:solidFill>
                  <a:schemeClr val="bg2"/>
                </a:solidFill>
              </a:rPr>
              <a:t>policii? “ (q2)</a:t>
            </a:r>
            <a:endParaRPr lang="cs-CZ" sz="1000" i="1" dirty="0">
              <a:solidFill>
                <a:schemeClr val="bg2"/>
              </a:solidFill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565932"/>
              </p:ext>
            </p:extLst>
          </p:nvPr>
        </p:nvGraphicFramePr>
        <p:xfrm>
          <a:off x="4510433" y="2132856"/>
          <a:ext cx="4382047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712449" y="5841558"/>
            <a:ext cx="282140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800" i="1" dirty="0">
                <a:solidFill>
                  <a:schemeClr val="bg2"/>
                </a:solidFill>
                <a:latin typeface="+mn-lt"/>
              </a:rPr>
              <a:t>v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%, N (2018) = 1012; N (2015) = 1040, </a:t>
            </a:r>
            <a:r>
              <a:rPr lang="cs-CZ" sz="800" i="1" dirty="0" err="1" smtClean="0">
                <a:solidFill>
                  <a:schemeClr val="bg2"/>
                </a:solidFill>
                <a:latin typeface="+mn-lt"/>
              </a:rPr>
              <a:t>repre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ČR 18+</a:t>
            </a:r>
            <a:endParaRPr lang="cs-CZ" sz="800" i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2" name="Pravá složená závorka 11"/>
          <p:cNvSpPr/>
          <p:nvPr/>
        </p:nvSpPr>
        <p:spPr>
          <a:xfrm>
            <a:off x="7394195" y="2276872"/>
            <a:ext cx="216024" cy="1224136"/>
          </a:xfrm>
          <a:prstGeom prst="rightBrac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7701521" y="2719663"/>
            <a:ext cx="1099657" cy="33855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1200" b="1">
                <a:solidFill>
                  <a:srgbClr val="FFFF00"/>
                </a:solidFill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50000"/>
                  </a:schemeClr>
                </a:solidFill>
              </a:rPr>
              <a:t>48 % </a:t>
            </a:r>
            <a:r>
              <a:rPr lang="cs-CZ" sz="1100" dirty="0" smtClean="0">
                <a:solidFill>
                  <a:schemeClr val="bg1">
                    <a:lumMod val="50000"/>
                  </a:schemeClr>
                </a:solidFill>
              </a:rPr>
              <a:t>/ 51 %</a:t>
            </a:r>
            <a:endParaRPr lang="cs-CZ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302870"/>
              </p:ext>
            </p:extLst>
          </p:nvPr>
        </p:nvGraphicFramePr>
        <p:xfrm>
          <a:off x="971600" y="5236090"/>
          <a:ext cx="3360424" cy="952500"/>
        </p:xfrm>
        <a:graphic>
          <a:graphicData uri="http://schemas.openxmlformats.org/drawingml/2006/table">
            <a:tbl>
              <a:tblPr/>
              <a:tblGrid>
                <a:gridCol w="1776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září 2018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srpen 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průměr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10 163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1 951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medián (střední hodnota)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modus (nejčastější hodnota) </a:t>
                      </a: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1 000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cs-CZ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ctr"/>
                      <a:r>
                        <a:rPr lang="cs-CZ" sz="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 odpovídajících</a:t>
                      </a:r>
                      <a:endParaRPr lang="cs-CZ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587</a:t>
                      </a:r>
                      <a:endParaRPr lang="cs-CZ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739</a:t>
                      </a:r>
                      <a:endParaRPr lang="cs-CZ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délníkový bublinový popisek 2"/>
          <p:cNvSpPr/>
          <p:nvPr/>
        </p:nvSpPr>
        <p:spPr>
          <a:xfrm>
            <a:off x="3851920" y="2760804"/>
            <a:ext cx="1736817" cy="1152128"/>
          </a:xfrm>
          <a:prstGeom prst="wedgeRectCallout">
            <a:avLst>
              <a:gd name="adj1" fmla="val -62481"/>
              <a:gd name="adj2" fmla="val -29829"/>
            </a:avLst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Výrazně méně často se objevuje odhad do 1000 případů; naopak mírně častěji počty 5000+. </a:t>
            </a:r>
          </a:p>
          <a:p>
            <a:pPr algn="ctr"/>
            <a:r>
              <a:rPr lang="cs-CZ" sz="11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Častěji však zůstává otázka nezodpovězena.</a:t>
            </a:r>
            <a:endParaRPr lang="cs-CZ" sz="11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6660232" y="5527051"/>
            <a:ext cx="341903" cy="211616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3347864" y="4725145"/>
            <a:ext cx="648072" cy="119142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H="1" flipV="1">
            <a:off x="2780371" y="2438400"/>
            <a:ext cx="289931" cy="118946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 flipV="1">
            <a:off x="2836403" y="2741898"/>
            <a:ext cx="323109" cy="142551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 flipV="1">
            <a:off x="2674262" y="3075850"/>
            <a:ext cx="162140" cy="137126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ulka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555309"/>
              </p:ext>
            </p:extLst>
          </p:nvPr>
        </p:nvGraphicFramePr>
        <p:xfrm>
          <a:off x="4378172" y="5241914"/>
          <a:ext cx="792087" cy="952500"/>
        </p:xfrm>
        <a:graphic>
          <a:graphicData uri="http://schemas.openxmlformats.org/drawingml/2006/table">
            <a:tbl>
              <a:tblPr/>
              <a:tblGrid>
                <a:gridCol w="79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září 2018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3 225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cs-CZ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000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569</a:t>
                      </a:r>
                      <a:endParaRPr lang="cs-CZ" sz="8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2009843" y="6186292"/>
            <a:ext cx="33006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en-US" sz="800" i="1" dirty="0" smtClean="0">
                <a:solidFill>
                  <a:schemeClr val="bg2"/>
                </a:solidFill>
                <a:latin typeface="+mn-lt"/>
              </a:rPr>
              <a:t>*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výpočet při vyloučení extrémních hodnot nad 100 000 (-18 resp.)</a:t>
            </a:r>
            <a:endParaRPr lang="cs-CZ" sz="800" i="1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734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8382989"/>
              </p:ext>
            </p:extLst>
          </p:nvPr>
        </p:nvGraphicFramePr>
        <p:xfrm>
          <a:off x="-64706" y="2086690"/>
          <a:ext cx="4382047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text 4"/>
          <p:cNvSpPr txBox="1">
            <a:spLocks/>
          </p:cNvSpPr>
          <p:nvPr/>
        </p:nvSpPr>
        <p:spPr>
          <a:xfrm>
            <a:off x="442600" y="1772022"/>
            <a:ext cx="4010330" cy="288429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Font typeface="Wingdings" panose="05000000000000000000" pitchFamily="2" charset="2"/>
              <a:buBlip>
                <a:blip r:embed="rId3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35000"/>
              <a:buBlip>
                <a:blip r:embed="rId4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i="1" dirty="0">
                <a:solidFill>
                  <a:schemeClr val="bg2"/>
                </a:solidFill>
              </a:rPr>
              <a:t>„V kolika procentech všech případů, včetně těch nenahlášených na policii, je podle Vašeho názoru za znásilnění pachatel odsouzen</a:t>
            </a:r>
            <a:r>
              <a:rPr lang="cs-CZ" sz="1000" i="1" dirty="0" smtClean="0">
                <a:solidFill>
                  <a:schemeClr val="bg2"/>
                </a:solidFill>
              </a:rPr>
              <a:t>? </a:t>
            </a:r>
            <a:r>
              <a:rPr lang="cs-CZ" sz="1000" i="1" dirty="0">
                <a:solidFill>
                  <a:schemeClr val="bg2"/>
                </a:solidFill>
              </a:rPr>
              <a:t>“ (</a:t>
            </a:r>
            <a:r>
              <a:rPr lang="cs-CZ" sz="1000" i="1" dirty="0" smtClean="0">
                <a:solidFill>
                  <a:schemeClr val="bg2"/>
                </a:solidFill>
              </a:rPr>
              <a:t>q3)</a:t>
            </a:r>
            <a:endParaRPr lang="cs-CZ" sz="1000" i="1" dirty="0">
              <a:solidFill>
                <a:schemeClr val="bg2"/>
              </a:solidFill>
            </a:endParaRPr>
          </a:p>
        </p:txBody>
      </p:sp>
      <p:sp>
        <p:nvSpPr>
          <p:cNvPr id="8" name="Zástupný symbol pro text 4"/>
          <p:cNvSpPr txBox="1">
            <a:spLocks/>
          </p:cNvSpPr>
          <p:nvPr/>
        </p:nvSpPr>
        <p:spPr>
          <a:xfrm>
            <a:off x="4860032" y="1772419"/>
            <a:ext cx="4010330" cy="288429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Font typeface="Wingdings" panose="05000000000000000000" pitchFamily="2" charset="2"/>
              <a:buBlip>
                <a:blip r:embed="rId3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35000"/>
              <a:buBlip>
                <a:blip r:embed="rId4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i="1" dirty="0">
                <a:solidFill>
                  <a:schemeClr val="bg2"/>
                </a:solidFill>
              </a:rPr>
              <a:t>„Kdo je podle Vašeho názoru nejčastěji pachatelem znásilnění</a:t>
            </a:r>
            <a:r>
              <a:rPr lang="cs-CZ" sz="1000" i="1" dirty="0" smtClean="0">
                <a:solidFill>
                  <a:schemeClr val="bg2"/>
                </a:solidFill>
              </a:rPr>
              <a:t>? “ (q4)</a:t>
            </a:r>
            <a:endParaRPr lang="cs-CZ" sz="1000" i="1" dirty="0">
              <a:solidFill>
                <a:schemeClr val="bg2"/>
              </a:solidFill>
            </a:endParaRPr>
          </a:p>
        </p:txBody>
      </p:sp>
      <p:sp>
        <p:nvSpPr>
          <p:cNvPr id="13" name="Text Box 18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68313" y="430639"/>
            <a:ext cx="64087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0" dirty="0" smtClean="0">
                <a:solidFill>
                  <a:srgbClr val="939598"/>
                </a:solidFill>
                <a:latin typeface="+mn-lt"/>
              </a:rPr>
              <a:t>Nejčastější pachatelé znásilnění a odhad podílu jejich odsouzení</a:t>
            </a:r>
            <a:endParaRPr lang="cs-CZ" sz="2400" b="0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14" name="Pravá složená závorka 13"/>
          <p:cNvSpPr/>
          <p:nvPr/>
        </p:nvSpPr>
        <p:spPr>
          <a:xfrm>
            <a:off x="2904067" y="2235201"/>
            <a:ext cx="180486" cy="876460"/>
          </a:xfrm>
          <a:prstGeom prst="rightBrace">
            <a:avLst>
              <a:gd name="adj1" fmla="val 8333"/>
              <a:gd name="adj2" fmla="val 51936"/>
            </a:avLst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513496"/>
              </p:ext>
            </p:extLst>
          </p:nvPr>
        </p:nvGraphicFramePr>
        <p:xfrm>
          <a:off x="4139952" y="2250499"/>
          <a:ext cx="4382047" cy="3266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851278" y="5677615"/>
            <a:ext cx="282140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800" i="1" dirty="0">
                <a:solidFill>
                  <a:schemeClr val="bg2"/>
                </a:solidFill>
                <a:latin typeface="+mn-lt"/>
              </a:rPr>
              <a:t>v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%, N (2018) = 1012; N (2015) = 1040, </a:t>
            </a:r>
            <a:r>
              <a:rPr lang="cs-CZ" sz="800" i="1" dirty="0" err="1" smtClean="0">
                <a:solidFill>
                  <a:schemeClr val="bg2"/>
                </a:solidFill>
                <a:latin typeface="+mn-lt"/>
              </a:rPr>
              <a:t>repre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ČR 18+</a:t>
            </a:r>
            <a:endParaRPr lang="cs-CZ" sz="800" i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099609" y="2514382"/>
            <a:ext cx="1099657" cy="338554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1200" b="1">
                <a:solidFill>
                  <a:srgbClr val="FFFF00"/>
                </a:solidFill>
              </a:defRPr>
            </a:lvl1pPr>
          </a:lstStyle>
          <a:p>
            <a:r>
              <a:rPr lang="cs-CZ" sz="1600" dirty="0" smtClean="0">
                <a:solidFill>
                  <a:schemeClr val="bg1">
                    <a:lumMod val="50000"/>
                  </a:schemeClr>
                </a:solidFill>
              </a:rPr>
              <a:t>45 % </a:t>
            </a:r>
            <a:r>
              <a:rPr lang="cs-CZ" sz="1100" dirty="0" smtClean="0">
                <a:solidFill>
                  <a:schemeClr val="bg1">
                    <a:lumMod val="50000"/>
                  </a:schemeClr>
                </a:solidFill>
              </a:rPr>
              <a:t>/ 47 %</a:t>
            </a:r>
            <a:endParaRPr lang="cs-CZ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5148064" y="5651376"/>
            <a:ext cx="282140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800" i="1" dirty="0">
                <a:solidFill>
                  <a:schemeClr val="bg2"/>
                </a:solidFill>
                <a:latin typeface="+mn-lt"/>
              </a:rPr>
              <a:t>v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%, N (2018) = 1012; N (2015) = 1040, </a:t>
            </a:r>
            <a:r>
              <a:rPr lang="cs-CZ" sz="800" i="1" dirty="0" err="1" smtClean="0">
                <a:solidFill>
                  <a:schemeClr val="bg2"/>
                </a:solidFill>
                <a:latin typeface="+mn-lt"/>
              </a:rPr>
              <a:t>repre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ČR 18+</a:t>
            </a:r>
            <a:endParaRPr lang="cs-CZ" sz="800" i="1" dirty="0">
              <a:solidFill>
                <a:schemeClr val="bg2"/>
              </a:solidFill>
              <a:latin typeface="+mn-lt"/>
            </a:endParaRPr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6299022" y="4123272"/>
            <a:ext cx="216818" cy="504056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6311261" y="4882172"/>
            <a:ext cx="216818" cy="504056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7813154" y="2615330"/>
            <a:ext cx="431254" cy="309614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2105862" y="5412468"/>
            <a:ext cx="341903" cy="211616"/>
          </a:xfrm>
          <a:prstGeom prst="straightConnector1">
            <a:avLst/>
          </a:prstGeom>
          <a:ln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17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352940"/>
              </p:ext>
            </p:extLst>
          </p:nvPr>
        </p:nvGraphicFramePr>
        <p:xfrm>
          <a:off x="323528" y="1417638"/>
          <a:ext cx="6405884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Tabulk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72429"/>
              </p:ext>
            </p:extLst>
          </p:nvPr>
        </p:nvGraphicFramePr>
        <p:xfrm>
          <a:off x="4593434" y="1621149"/>
          <a:ext cx="324718" cy="4692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791217"/>
              </p:ext>
            </p:extLst>
          </p:nvPr>
        </p:nvGraphicFramePr>
        <p:xfrm>
          <a:off x="5438924" y="1422300"/>
          <a:ext cx="4821708" cy="504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824368" y="6161589"/>
            <a:ext cx="850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700" i="1" dirty="0">
                <a:solidFill>
                  <a:srgbClr val="939598"/>
                </a:solidFill>
                <a:latin typeface="+mn-lt"/>
              </a:rPr>
              <a:t>v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%, N </a:t>
            </a:r>
            <a:r>
              <a:rPr lang="cs-CZ" sz="700" i="1" dirty="0">
                <a:solidFill>
                  <a:srgbClr val="939598"/>
                </a:solidFill>
                <a:latin typeface="+mn-lt"/>
              </a:rPr>
              <a:t>= 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1012, </a:t>
            </a:r>
            <a:r>
              <a:rPr lang="cs-CZ" sz="700" i="1" dirty="0" err="1" smtClean="0">
                <a:solidFill>
                  <a:srgbClr val="939598"/>
                </a:solidFill>
                <a:latin typeface="+mn-lt"/>
              </a:rPr>
              <a:t>repre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ČR 18+</a:t>
            </a:r>
            <a:endParaRPr lang="cs-CZ" sz="700" i="1" dirty="0">
              <a:solidFill>
                <a:srgbClr val="939598"/>
              </a:solidFill>
              <a:latin typeface="+mn-lt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3410" y="1794227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08732" y="213285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08732" y="319392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82606" y="388799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08732" y="526730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5059914" y="177642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5076056" y="263614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5084765" y="336248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119599" y="4668990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73410" y="1809552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pohlaví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573410" y="2506290"/>
            <a:ext cx="6111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věk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73410" y="3370386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vzdělání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73410" y="4483968"/>
            <a:ext cx="1187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ekonomická aktivita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605043" y="5504118"/>
            <a:ext cx="11874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čistý měsíční příjem 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>
            <a:off x="5171851" y="4366144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980072" y="1920733"/>
            <a:ext cx="9389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err="1" smtClean="0">
                <a:solidFill>
                  <a:srgbClr val="808080"/>
                </a:solidFill>
                <a:latin typeface="+mn-lt"/>
                <a:cs typeface="Arial" charset="0"/>
              </a:rPr>
              <a:t>socio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-ekonomický </a:t>
            </a: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status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5017532" y="4665791"/>
            <a:ext cx="720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velikost obce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994195" y="5528497"/>
            <a:ext cx="78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region NUTS II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975191" y="2871430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typ 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5023614" y="3392157"/>
            <a:ext cx="10081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děti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7" name="Nadpis 46"/>
          <p:cNvSpPr>
            <a:spLocks noGrp="1"/>
          </p:cNvSpPr>
          <p:nvPr>
            <p:ph type="title"/>
          </p:nvPr>
        </p:nvSpPr>
        <p:spPr>
          <a:xfrm>
            <a:off x="468313" y="269776"/>
            <a:ext cx="6408737" cy="1143000"/>
          </a:xfrm>
        </p:spPr>
        <p:txBody>
          <a:bodyPr/>
          <a:lstStyle/>
          <a:p>
            <a:pPr lvl="0">
              <a:defRPr/>
            </a:pPr>
            <a:r>
              <a:rPr lang="cs-CZ" sz="2000" b="0" dirty="0">
                <a:solidFill>
                  <a:srgbClr val="939598"/>
                </a:solidFill>
                <a:latin typeface="+mn-lt"/>
              </a:rPr>
              <a:t>Nejčastější pachatel znásilnění</a:t>
            </a:r>
            <a:br>
              <a:rPr lang="cs-CZ" sz="2000" b="0" dirty="0">
                <a:solidFill>
                  <a:srgbClr val="939598"/>
                </a:solidFill>
                <a:latin typeface="+mn-lt"/>
              </a:rPr>
            </a:br>
            <a:r>
              <a:rPr lang="cs-CZ" sz="2000" b="0" dirty="0">
                <a:solidFill>
                  <a:srgbClr val="939598"/>
                </a:solidFill>
                <a:latin typeface="+mn-lt"/>
              </a:rPr>
              <a:t>dle sociodemografických </a:t>
            </a: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charakteristik</a:t>
            </a:r>
            <a:endParaRPr lang="cs-CZ" sz="2000" b="0" dirty="0">
              <a:latin typeface="+mn-lt"/>
            </a:endParaRP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5080190" y="3653469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5132661" y="5231660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994195" y="3803606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využívání internetu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012757" y="4317725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profil na soc. sítích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551728"/>
              </p:ext>
            </p:extLst>
          </p:nvPr>
        </p:nvGraphicFramePr>
        <p:xfrm>
          <a:off x="8857865" y="1633794"/>
          <a:ext cx="429183" cy="4749591"/>
        </p:xfrm>
        <a:graphic>
          <a:graphicData uri="http://schemas.openxmlformats.org/drawingml/2006/table">
            <a:tbl>
              <a:tblPr/>
              <a:tblGrid>
                <a:gridCol w="42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1012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163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309 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600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467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3419872" y="1621149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661672" y="1621149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77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0" dirty="0" smtClean="0">
                <a:latin typeface="+mn-lt"/>
              </a:rPr>
              <a:t>Hodnocení spoluodpovědnosti ženy za znásilnění v různých situacích</a:t>
            </a:r>
            <a:endParaRPr lang="cs-CZ" sz="2400" b="0" dirty="0">
              <a:latin typeface="+mn-lt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677186"/>
              </p:ext>
            </p:extLst>
          </p:nvPr>
        </p:nvGraphicFramePr>
        <p:xfrm>
          <a:off x="294233" y="1988840"/>
          <a:ext cx="8726031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Zástupný symbol pro text 4"/>
          <p:cNvSpPr txBox="1">
            <a:spLocks/>
          </p:cNvSpPr>
          <p:nvPr/>
        </p:nvSpPr>
        <p:spPr>
          <a:xfrm>
            <a:off x="468313" y="1519058"/>
            <a:ext cx="8377872" cy="288429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Font typeface="Wingdings" panose="05000000000000000000" pitchFamily="2" charset="2"/>
              <a:buBlip>
                <a:blip r:embed="rId3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35000"/>
              <a:buBlip>
                <a:blip r:embed="rId4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i="1" dirty="0">
                <a:solidFill>
                  <a:schemeClr val="bg2"/>
                </a:solidFill>
              </a:rPr>
              <a:t>„Přečtu Vám několik situací, v nichž se žena může nacházet. U každé situace prosím uveďte, zda si myslíte, že je žena spoluzodpovědná za to, že byla znásilněná? “ (</a:t>
            </a:r>
            <a:r>
              <a:rPr lang="cs-CZ" sz="1000" i="1" dirty="0" smtClean="0">
                <a:solidFill>
                  <a:schemeClr val="bg2"/>
                </a:solidFill>
              </a:rPr>
              <a:t>q5)</a:t>
            </a:r>
            <a:endParaRPr lang="cs-CZ" sz="1000" i="1" dirty="0">
              <a:solidFill>
                <a:schemeClr val="bg2"/>
              </a:solidFill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3557692" y="5722241"/>
            <a:ext cx="282140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800" i="1" dirty="0">
                <a:solidFill>
                  <a:schemeClr val="bg2"/>
                </a:solidFill>
                <a:latin typeface="+mn-lt"/>
              </a:rPr>
              <a:t>v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%, N (2018) = 1012; N (2015) = 1040, </a:t>
            </a:r>
            <a:r>
              <a:rPr lang="cs-CZ" sz="800" i="1" dirty="0" err="1" smtClean="0">
                <a:solidFill>
                  <a:schemeClr val="bg2"/>
                </a:solidFill>
                <a:latin typeface="+mn-lt"/>
              </a:rPr>
              <a:t>repre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ČR 18+</a:t>
            </a:r>
            <a:endParaRPr lang="cs-CZ" sz="800" i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6379095" y="4365104"/>
            <a:ext cx="2618001" cy="1107996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1200" b="1">
                <a:solidFill>
                  <a:srgbClr val="FFFF00"/>
                </a:solidFill>
              </a:defRPr>
            </a:lvl1pPr>
          </a:lstStyle>
          <a:p>
            <a:pPr algn="ctr"/>
            <a:r>
              <a:rPr lang="cs-CZ" b="0" dirty="0" smtClean="0">
                <a:solidFill>
                  <a:schemeClr val="tx1"/>
                </a:solidFill>
              </a:rPr>
              <a:t>za minimálně </a:t>
            </a:r>
            <a:r>
              <a:rPr lang="cs-CZ" dirty="0" smtClean="0">
                <a:solidFill>
                  <a:schemeClr val="tx1"/>
                </a:solidFill>
              </a:rPr>
              <a:t>částečně spoluzodpovědnou </a:t>
            </a:r>
            <a:r>
              <a:rPr lang="cs-CZ" b="0" dirty="0" smtClean="0">
                <a:solidFill>
                  <a:schemeClr val="tx1"/>
                </a:solidFill>
              </a:rPr>
              <a:t>alespoň v jedné popsané situaci považuje ženu </a:t>
            </a:r>
            <a:r>
              <a:rPr lang="cs-CZ" sz="1800" dirty="0" smtClean="0"/>
              <a:t>58 % </a:t>
            </a:r>
            <a:r>
              <a:rPr lang="cs-CZ" sz="1800" dirty="0" smtClean="0">
                <a:solidFill>
                  <a:srgbClr val="FFFFCC"/>
                </a:solidFill>
              </a:rPr>
              <a:t>/ 63 % </a:t>
            </a:r>
            <a:r>
              <a:rPr lang="cs-CZ" b="0" dirty="0" smtClean="0">
                <a:solidFill>
                  <a:schemeClr val="tx1"/>
                </a:solidFill>
              </a:rPr>
              <a:t>dospělé populace ČR</a:t>
            </a:r>
            <a:endParaRPr lang="cs-CZ" b="0" dirty="0">
              <a:solidFill>
                <a:schemeClr val="tx1"/>
              </a:solidFill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7020272" y="5662871"/>
            <a:ext cx="1403076" cy="21544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800" i="1" dirty="0" smtClean="0">
                <a:solidFill>
                  <a:schemeClr val="bg1"/>
                </a:solidFill>
                <a:latin typeface="+mn-lt"/>
              </a:rPr>
              <a:t>údaj za rok </a:t>
            </a:r>
            <a:r>
              <a:rPr lang="cs-CZ" sz="800" b="1" i="1" dirty="0" smtClean="0">
                <a:solidFill>
                  <a:srgbClr val="FFFF00"/>
                </a:solidFill>
                <a:latin typeface="+mn-lt"/>
              </a:rPr>
              <a:t>2018</a:t>
            </a:r>
            <a:r>
              <a:rPr lang="cs-CZ" sz="800" i="1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800" i="1" dirty="0" smtClean="0">
                <a:solidFill>
                  <a:schemeClr val="bg1"/>
                </a:solidFill>
                <a:latin typeface="+mn-lt"/>
              </a:rPr>
              <a:t>/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cs-CZ" sz="800" b="1" i="1" dirty="0" smtClean="0">
                <a:solidFill>
                  <a:srgbClr val="FFFFCC"/>
                </a:solidFill>
                <a:latin typeface="+mn-lt"/>
              </a:rPr>
              <a:t>2015</a:t>
            </a:r>
            <a:endParaRPr lang="cs-CZ" sz="800" b="1" i="1" dirty="0">
              <a:solidFill>
                <a:srgbClr val="FFFFCC"/>
              </a:solidFill>
              <a:latin typeface="+mn-lt"/>
            </a:endParaRP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6874174" y="3604374"/>
            <a:ext cx="165826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1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% byla minimálně  částečně spoluodpovědná</a:t>
            </a:r>
            <a:endParaRPr lang="cs-CZ" sz="100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48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941093"/>
              </p:ext>
            </p:extLst>
          </p:nvPr>
        </p:nvGraphicFramePr>
        <p:xfrm>
          <a:off x="323528" y="1417638"/>
          <a:ext cx="6405884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Tabulk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72429"/>
              </p:ext>
            </p:extLst>
          </p:nvPr>
        </p:nvGraphicFramePr>
        <p:xfrm>
          <a:off x="4593434" y="1621149"/>
          <a:ext cx="324718" cy="4692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171331"/>
              </p:ext>
            </p:extLst>
          </p:nvPr>
        </p:nvGraphicFramePr>
        <p:xfrm>
          <a:off x="5438924" y="1422300"/>
          <a:ext cx="4821708" cy="504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824368" y="6161589"/>
            <a:ext cx="850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700" i="1" dirty="0">
                <a:solidFill>
                  <a:srgbClr val="939598"/>
                </a:solidFill>
                <a:latin typeface="+mn-lt"/>
              </a:rPr>
              <a:t>v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%, N </a:t>
            </a:r>
            <a:r>
              <a:rPr lang="cs-CZ" sz="700" i="1" dirty="0">
                <a:solidFill>
                  <a:srgbClr val="939598"/>
                </a:solidFill>
                <a:latin typeface="+mn-lt"/>
              </a:rPr>
              <a:t>= 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1012, </a:t>
            </a:r>
            <a:r>
              <a:rPr lang="cs-CZ" sz="700" i="1" dirty="0" err="1" smtClean="0">
                <a:solidFill>
                  <a:srgbClr val="939598"/>
                </a:solidFill>
                <a:latin typeface="+mn-lt"/>
              </a:rPr>
              <a:t>repre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ČR 18+</a:t>
            </a:r>
            <a:endParaRPr lang="cs-CZ" sz="700" i="1" dirty="0">
              <a:solidFill>
                <a:srgbClr val="939598"/>
              </a:solidFill>
              <a:latin typeface="+mn-lt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3410" y="1794227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08732" y="213285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08732" y="319392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82606" y="388799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08732" y="526730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5059914" y="177642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5076056" y="263614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5084765" y="336248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084765" y="4665791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73410" y="1809552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pohlaví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573410" y="2506290"/>
            <a:ext cx="6111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věk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73410" y="3370386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vzdělání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73410" y="4483968"/>
            <a:ext cx="1187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ekonomická aktivita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605043" y="5504118"/>
            <a:ext cx="11874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čistý měsíční příjem 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>
            <a:off x="5121051" y="4366144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980072" y="1920733"/>
            <a:ext cx="9389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err="1" smtClean="0">
                <a:solidFill>
                  <a:srgbClr val="808080"/>
                </a:solidFill>
                <a:latin typeface="+mn-lt"/>
                <a:cs typeface="Arial" charset="0"/>
              </a:rPr>
              <a:t>socio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-ekonomický </a:t>
            </a: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status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5017532" y="4665791"/>
            <a:ext cx="720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velikost obce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994195" y="5528497"/>
            <a:ext cx="78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region NUTS II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975191" y="2871430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typ 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5023614" y="3392157"/>
            <a:ext cx="10081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děti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7" name="Nadpis 46"/>
          <p:cNvSpPr>
            <a:spLocks noGrp="1"/>
          </p:cNvSpPr>
          <p:nvPr>
            <p:ph type="title"/>
          </p:nvPr>
        </p:nvSpPr>
        <p:spPr>
          <a:xfrm>
            <a:off x="468313" y="269776"/>
            <a:ext cx="6408737" cy="1143000"/>
          </a:xfrm>
        </p:spPr>
        <p:txBody>
          <a:bodyPr/>
          <a:lstStyle/>
          <a:p>
            <a:pPr lvl="0">
              <a:defRPr/>
            </a:pP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Žena je spoluodpovědná (min. u 1 situace)</a:t>
            </a:r>
            <a:r>
              <a:rPr lang="cs-CZ" sz="2000" b="0" dirty="0">
                <a:solidFill>
                  <a:srgbClr val="939598"/>
                </a:solidFill>
                <a:latin typeface="+mn-lt"/>
              </a:rPr>
              <a:t/>
            </a:r>
            <a:br>
              <a:rPr lang="cs-CZ" sz="2000" b="0" dirty="0">
                <a:solidFill>
                  <a:srgbClr val="939598"/>
                </a:solidFill>
                <a:latin typeface="+mn-lt"/>
              </a:rPr>
            </a:br>
            <a:r>
              <a:rPr lang="cs-CZ" sz="2000" b="0" dirty="0">
                <a:solidFill>
                  <a:srgbClr val="939598"/>
                </a:solidFill>
                <a:latin typeface="+mn-lt"/>
              </a:rPr>
              <a:t>dle sociodemografických </a:t>
            </a: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charakteristik</a:t>
            </a:r>
            <a:endParaRPr lang="cs-CZ" sz="2000" b="0" dirty="0">
              <a:latin typeface="+mn-lt"/>
            </a:endParaRP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5080190" y="3653469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5132661" y="5231660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994195" y="3803606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využívání internetu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012757" y="4317725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profil na soc. sítích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317800"/>
              </p:ext>
            </p:extLst>
          </p:nvPr>
        </p:nvGraphicFramePr>
        <p:xfrm>
          <a:off x="8857865" y="1633794"/>
          <a:ext cx="429183" cy="4749591"/>
        </p:xfrm>
        <a:graphic>
          <a:graphicData uri="http://schemas.openxmlformats.org/drawingml/2006/table">
            <a:tbl>
              <a:tblPr/>
              <a:tblGrid>
                <a:gridCol w="42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1012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163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309 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600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467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2954205" y="1621149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187539" y="1638083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85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041162"/>
              </p:ext>
            </p:extLst>
          </p:nvPr>
        </p:nvGraphicFramePr>
        <p:xfrm>
          <a:off x="323528" y="1417638"/>
          <a:ext cx="6405884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Tabulk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72429"/>
              </p:ext>
            </p:extLst>
          </p:nvPr>
        </p:nvGraphicFramePr>
        <p:xfrm>
          <a:off x="4593434" y="1621149"/>
          <a:ext cx="324718" cy="4692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5537515"/>
              </p:ext>
            </p:extLst>
          </p:nvPr>
        </p:nvGraphicFramePr>
        <p:xfrm>
          <a:off x="5438924" y="1422300"/>
          <a:ext cx="4821708" cy="504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824368" y="6161589"/>
            <a:ext cx="850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700" i="1" dirty="0">
                <a:solidFill>
                  <a:srgbClr val="939598"/>
                </a:solidFill>
                <a:latin typeface="+mn-lt"/>
              </a:rPr>
              <a:t>v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%, N </a:t>
            </a:r>
            <a:r>
              <a:rPr lang="cs-CZ" sz="700" i="1" dirty="0">
                <a:solidFill>
                  <a:srgbClr val="939598"/>
                </a:solidFill>
                <a:latin typeface="+mn-lt"/>
              </a:rPr>
              <a:t>= 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1012, </a:t>
            </a:r>
            <a:r>
              <a:rPr lang="cs-CZ" sz="700" i="1" dirty="0" err="1" smtClean="0">
                <a:solidFill>
                  <a:srgbClr val="939598"/>
                </a:solidFill>
                <a:latin typeface="+mn-lt"/>
              </a:rPr>
              <a:t>repre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ČR 18+</a:t>
            </a:r>
            <a:endParaRPr lang="cs-CZ" sz="700" i="1" dirty="0">
              <a:solidFill>
                <a:srgbClr val="939598"/>
              </a:solidFill>
              <a:latin typeface="+mn-lt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3410" y="1794227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08732" y="213285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08732" y="319392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82606" y="388799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08732" y="526730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5059914" y="177642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5076056" y="263614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5084765" y="336248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084765" y="4665791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73410" y="1809552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pohlaví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573410" y="2506290"/>
            <a:ext cx="6111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věk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73410" y="3370386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vzdělání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73410" y="4483968"/>
            <a:ext cx="1187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ekonomická aktivita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605043" y="5504118"/>
            <a:ext cx="11874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čistý měsíční příjem 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>
            <a:off x="5121051" y="4366144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980072" y="1920733"/>
            <a:ext cx="9389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err="1" smtClean="0">
                <a:solidFill>
                  <a:srgbClr val="808080"/>
                </a:solidFill>
                <a:latin typeface="+mn-lt"/>
                <a:cs typeface="Arial" charset="0"/>
              </a:rPr>
              <a:t>socio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-ekonomický </a:t>
            </a: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status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5017532" y="4665791"/>
            <a:ext cx="720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velikost obce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994195" y="5528497"/>
            <a:ext cx="78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region NUTS II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975191" y="2871430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typ 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5023614" y="3392157"/>
            <a:ext cx="10081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děti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7" name="Nadpis 46"/>
          <p:cNvSpPr>
            <a:spLocks noGrp="1"/>
          </p:cNvSpPr>
          <p:nvPr>
            <p:ph type="title"/>
          </p:nvPr>
        </p:nvSpPr>
        <p:spPr>
          <a:xfrm>
            <a:off x="468313" y="269776"/>
            <a:ext cx="6408737" cy="1143000"/>
          </a:xfrm>
        </p:spPr>
        <p:txBody>
          <a:bodyPr/>
          <a:lstStyle/>
          <a:p>
            <a:pPr lvl="0">
              <a:defRPr/>
            </a:pP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Žena je minimálně částečně spoluodpovědná (min. u 1 situace) dle </a:t>
            </a:r>
            <a:r>
              <a:rPr lang="cs-CZ" sz="2000" b="0" dirty="0">
                <a:solidFill>
                  <a:srgbClr val="939598"/>
                </a:solidFill>
                <a:latin typeface="+mn-lt"/>
              </a:rPr>
              <a:t>sociodemografických </a:t>
            </a: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charakteristik</a:t>
            </a:r>
            <a:endParaRPr lang="cs-CZ" sz="2000" b="0" dirty="0">
              <a:latin typeface="+mn-lt"/>
            </a:endParaRP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5080190" y="3653469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5132661" y="5231660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994195" y="3803606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využívání internetu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012757" y="4317725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profil na soc. sítích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317800"/>
              </p:ext>
            </p:extLst>
          </p:nvPr>
        </p:nvGraphicFramePr>
        <p:xfrm>
          <a:off x="8857865" y="1633794"/>
          <a:ext cx="429183" cy="4749591"/>
        </p:xfrm>
        <a:graphic>
          <a:graphicData uri="http://schemas.openxmlformats.org/drawingml/2006/table">
            <a:tbl>
              <a:tblPr/>
              <a:tblGrid>
                <a:gridCol w="42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1012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163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309 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600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467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3705054" y="1613715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953256" y="1630649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284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Nadpis 46"/>
          <p:cNvSpPr>
            <a:spLocks noGrp="1"/>
          </p:cNvSpPr>
          <p:nvPr>
            <p:ph type="title"/>
          </p:nvPr>
        </p:nvSpPr>
        <p:spPr>
          <a:xfrm>
            <a:off x="468313" y="269776"/>
            <a:ext cx="6408737" cy="1143000"/>
          </a:xfrm>
        </p:spPr>
        <p:txBody>
          <a:bodyPr/>
          <a:lstStyle/>
          <a:p>
            <a:pPr lvl="0">
              <a:defRPr/>
            </a:pP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Identifikace osob s největší mírou přisuzování alespoň částečné spoluzodpovědnosti</a:t>
            </a:r>
            <a:endParaRPr lang="cs-CZ" sz="2000" b="0" dirty="0"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6752" y="1699962"/>
            <a:ext cx="4481551" cy="3935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ovéPole 45"/>
          <p:cNvSpPr txBox="1"/>
          <p:nvPr/>
        </p:nvSpPr>
        <p:spPr>
          <a:xfrm>
            <a:off x="341151" y="1700808"/>
            <a:ext cx="2179686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100" dirty="0" smtClean="0"/>
              <a:t>ALESPOŇ V JEDNÉ POPSANÉ SITUACI POVAŽUJÍ ŽENU ZA ČÁSTEČNĚ </a:t>
            </a:r>
            <a:r>
              <a:rPr lang="cs-CZ" sz="1100" u="sng" dirty="0" smtClean="0"/>
              <a:t>SPOLUZODPOVĚDNOU</a:t>
            </a:r>
            <a:endParaRPr lang="cs-CZ" sz="1100" u="sng" dirty="0"/>
          </a:p>
        </p:txBody>
      </p:sp>
      <p:sp>
        <p:nvSpPr>
          <p:cNvPr id="50" name="TextovéPole 49"/>
          <p:cNvSpPr txBox="1"/>
          <p:nvPr/>
        </p:nvSpPr>
        <p:spPr>
          <a:xfrm>
            <a:off x="2779234" y="4415908"/>
            <a:ext cx="712200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05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muž</a:t>
            </a:r>
            <a:endParaRPr lang="cs-CZ" sz="105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1" name="Šipka dolů 50"/>
          <p:cNvSpPr/>
          <p:nvPr/>
        </p:nvSpPr>
        <p:spPr>
          <a:xfrm rot="811112">
            <a:off x="3841959" y="2721654"/>
            <a:ext cx="238047" cy="397496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2" name="Ovál 51"/>
          <p:cNvSpPr/>
          <p:nvPr/>
        </p:nvSpPr>
        <p:spPr>
          <a:xfrm>
            <a:off x="4031206" y="2527580"/>
            <a:ext cx="297668" cy="14401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TextovéPole 52"/>
          <p:cNvSpPr txBox="1"/>
          <p:nvPr/>
        </p:nvSpPr>
        <p:spPr>
          <a:xfrm>
            <a:off x="1640846" y="3146821"/>
            <a:ext cx="1837370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05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vyučení, SŠ s maturitou</a:t>
            </a:r>
            <a:endParaRPr lang="cs-CZ" sz="105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4881321" y="3139241"/>
            <a:ext cx="630621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05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VŠ</a:t>
            </a:r>
            <a:endParaRPr lang="cs-CZ" sz="1050" b="1" dirty="0">
              <a:solidFill>
                <a:schemeClr val="bg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742309" y="3139241"/>
            <a:ext cx="478217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050" b="1" dirty="0" smtClean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ZŠ</a:t>
            </a:r>
            <a:endParaRPr lang="cs-CZ" sz="1050" b="1" dirty="0">
              <a:solidFill>
                <a:srgbClr val="FF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6" name="Šipka dolů 55"/>
          <p:cNvSpPr/>
          <p:nvPr/>
        </p:nvSpPr>
        <p:spPr>
          <a:xfrm rot="3226987">
            <a:off x="3228247" y="2734618"/>
            <a:ext cx="238047" cy="397496"/>
          </a:xfrm>
          <a:prstGeom prst="down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7" name="Ovál 56"/>
          <p:cNvSpPr/>
          <p:nvPr/>
        </p:nvSpPr>
        <p:spPr>
          <a:xfrm>
            <a:off x="4034923" y="3772800"/>
            <a:ext cx="297668" cy="14401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vál 57"/>
          <p:cNvSpPr/>
          <p:nvPr/>
        </p:nvSpPr>
        <p:spPr>
          <a:xfrm>
            <a:off x="3161410" y="4913942"/>
            <a:ext cx="297668" cy="144016"/>
          </a:xfrm>
          <a:prstGeom prst="ellipse">
            <a:avLst/>
          </a:prstGeom>
          <a:noFill/>
          <a:ln w="190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Šipka dolů 58"/>
          <p:cNvSpPr/>
          <p:nvPr/>
        </p:nvSpPr>
        <p:spPr>
          <a:xfrm rot="18762145">
            <a:off x="2667286" y="4148620"/>
            <a:ext cx="238047" cy="397496"/>
          </a:xfrm>
          <a:prstGeom prst="downArrow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0" name="Ovál 59"/>
          <p:cNvSpPr/>
          <p:nvPr/>
        </p:nvSpPr>
        <p:spPr>
          <a:xfrm>
            <a:off x="2561671" y="3779556"/>
            <a:ext cx="297668" cy="144016"/>
          </a:xfrm>
          <a:prstGeom prst="ellipse">
            <a:avLst/>
          </a:prstGeom>
          <a:noFill/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48" name="Tabulka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65121"/>
              </p:ext>
            </p:extLst>
          </p:nvPr>
        </p:nvGraphicFramePr>
        <p:xfrm>
          <a:off x="5420004" y="5017259"/>
          <a:ext cx="3489365" cy="945385"/>
        </p:xfrm>
        <a:graphic>
          <a:graphicData uri="http://schemas.openxmlformats.org/drawingml/2006/table">
            <a:tbl>
              <a:tblPr/>
              <a:tblGrid>
                <a:gridCol w="1234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49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85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růstová metoda</a:t>
                      </a:r>
                    </a:p>
                  </a:txBody>
                  <a:tcPr marL="35998" marR="35998" marT="81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CHAID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998" marR="35998" marT="81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36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závislá proměnná</a:t>
                      </a:r>
                    </a:p>
                  </a:txBody>
                  <a:tcPr marL="35998" marR="35998" marT="81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osoby s alespoň jedním souhlasem „je částečně spoluzodpovědná či spoluzodpovědná“ 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998" marR="35998" marT="81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160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nezávislé proměnné</a:t>
                      </a:r>
                    </a:p>
                  </a:txBody>
                  <a:tcPr marL="35998" marR="35998" marT="817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pohlaví, věk, vzdělání, </a:t>
                      </a:r>
                      <a:r>
                        <a:rPr lang="cs-CZ" sz="1000" b="0" i="1" u="none" strike="noStrike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ekon</a:t>
                      </a:r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. </a:t>
                      </a:r>
                      <a:r>
                        <a:rPr lang="cs-CZ" sz="1000" b="0" i="1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aktivita, </a:t>
                      </a:r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velikost obce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5998" marR="35998" marT="817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675414" y="5434927"/>
            <a:ext cx="1570122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700" i="1" dirty="0">
                <a:solidFill>
                  <a:srgbClr val="939598"/>
                </a:solidFill>
                <a:latin typeface="+mn-lt"/>
              </a:rPr>
              <a:t>v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%, N </a:t>
            </a:r>
            <a:r>
              <a:rPr lang="cs-CZ" sz="700" i="1" dirty="0">
                <a:solidFill>
                  <a:srgbClr val="939598"/>
                </a:solidFill>
                <a:latin typeface="+mn-lt"/>
              </a:rPr>
              <a:t>= 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1012, </a:t>
            </a:r>
            <a:r>
              <a:rPr lang="cs-CZ" sz="700" i="1" dirty="0" err="1" smtClean="0">
                <a:solidFill>
                  <a:srgbClr val="939598"/>
                </a:solidFill>
                <a:latin typeface="+mn-lt"/>
              </a:rPr>
              <a:t>repre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ČR 18+</a:t>
            </a:r>
            <a:endParaRPr lang="cs-CZ" sz="700" i="1" dirty="0">
              <a:solidFill>
                <a:srgbClr val="939598"/>
              </a:solidFill>
              <a:latin typeface="+mn-lt"/>
            </a:endParaRPr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5999987" y="1839746"/>
            <a:ext cx="2592288" cy="1019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anose="05000000000000000000" pitchFamily="2" charset="2"/>
              <a:buBlip>
                <a:blip r:embed="rId3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10000"/>
              <a:buBlip>
                <a:blip r:embed="rId4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50000"/>
              <a:buNone/>
            </a:pPr>
            <a:r>
              <a:rPr lang="cs-CZ" altLang="cs-CZ" sz="1200" dirty="0" smtClean="0"/>
              <a:t>Předsudky vůči znásilněným ženám mají spíše:</a:t>
            </a:r>
          </a:p>
          <a:p>
            <a:pPr marL="357188" lvl="1" indent="-268288">
              <a:buClr>
                <a:srgbClr val="FFC00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sz="1000" dirty="0" smtClean="0"/>
              <a:t>lidé se základním vzděláním (69 %)</a:t>
            </a:r>
          </a:p>
          <a:p>
            <a:pPr marL="357188" lvl="1" indent="-268288">
              <a:buClr>
                <a:srgbClr val="FFC000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sz="1000" dirty="0" smtClean="0"/>
              <a:t>muži se středoškolským vzděláním nebo vyučeni (62 %)</a:t>
            </a:r>
          </a:p>
        </p:txBody>
      </p:sp>
      <p:sp>
        <p:nvSpPr>
          <p:cNvPr id="61" name="Rectangle 3"/>
          <p:cNvSpPr txBox="1">
            <a:spLocks noChangeArrowheads="1"/>
          </p:cNvSpPr>
          <p:nvPr/>
        </p:nvSpPr>
        <p:spPr bwMode="auto">
          <a:xfrm>
            <a:off x="6048612" y="2939536"/>
            <a:ext cx="2592288" cy="1019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20000"/>
              <a:buFont typeface="Wingdings" panose="05000000000000000000" pitchFamily="2" charset="2"/>
              <a:buBlip>
                <a:blip r:embed="rId3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10000"/>
              <a:buBlip>
                <a:blip r:embed="rId4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ct val="150000"/>
              <a:buNone/>
            </a:pPr>
            <a:r>
              <a:rPr lang="cs-CZ" altLang="cs-CZ" sz="1200" dirty="0" smtClean="0"/>
              <a:t>Naopak nejmenší předsudky mají lidé s vysokoškolským vzděláním.</a:t>
            </a:r>
            <a:endParaRPr lang="cs-CZ" altLang="cs-CZ" sz="1000" dirty="0" smtClean="0"/>
          </a:p>
        </p:txBody>
      </p:sp>
      <p:sp>
        <p:nvSpPr>
          <p:cNvPr id="62" name="TextovéPole 61"/>
          <p:cNvSpPr txBox="1"/>
          <p:nvPr/>
        </p:nvSpPr>
        <p:spPr>
          <a:xfrm>
            <a:off x="3408287" y="1622568"/>
            <a:ext cx="1245838" cy="5770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Arial" panose="020B0604020202020204" pitchFamily="34" charset="0"/>
              </a:rPr>
              <a:t>sklon ke </a:t>
            </a:r>
            <a:r>
              <a:rPr lang="cs-CZ" sz="105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Arial" panose="020B0604020202020204" pitchFamily="34" charset="0"/>
              </a:rPr>
              <a:t>stereotypizaci</a:t>
            </a:r>
            <a:r>
              <a:rPr lang="cs-CZ" sz="105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cs typeface="Arial" panose="020B0604020202020204" pitchFamily="34" charset="0"/>
              </a:rPr>
              <a:t> obětí násilí</a:t>
            </a:r>
            <a:endParaRPr lang="cs-CZ" sz="1050" b="1" dirty="0">
              <a:solidFill>
                <a:schemeClr val="tx1">
                  <a:lumMod val="95000"/>
                  <a:lumOff val="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8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764362"/>
              </p:ext>
            </p:extLst>
          </p:nvPr>
        </p:nvGraphicFramePr>
        <p:xfrm>
          <a:off x="323528" y="1417638"/>
          <a:ext cx="6405884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Tabulk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72429"/>
              </p:ext>
            </p:extLst>
          </p:nvPr>
        </p:nvGraphicFramePr>
        <p:xfrm>
          <a:off x="4593434" y="1621149"/>
          <a:ext cx="324718" cy="4692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752852"/>
              </p:ext>
            </p:extLst>
          </p:nvPr>
        </p:nvGraphicFramePr>
        <p:xfrm>
          <a:off x="5438924" y="1422300"/>
          <a:ext cx="4821708" cy="504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824368" y="6161589"/>
            <a:ext cx="850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700" i="1" dirty="0">
                <a:solidFill>
                  <a:srgbClr val="939598"/>
                </a:solidFill>
                <a:latin typeface="+mn-lt"/>
              </a:rPr>
              <a:t>v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%, N </a:t>
            </a:r>
            <a:r>
              <a:rPr lang="cs-CZ" sz="700" i="1" dirty="0">
                <a:solidFill>
                  <a:srgbClr val="939598"/>
                </a:solidFill>
                <a:latin typeface="+mn-lt"/>
              </a:rPr>
              <a:t>= 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1012, </a:t>
            </a:r>
            <a:r>
              <a:rPr lang="cs-CZ" sz="700" i="1" dirty="0" err="1" smtClean="0">
                <a:solidFill>
                  <a:srgbClr val="939598"/>
                </a:solidFill>
                <a:latin typeface="+mn-lt"/>
              </a:rPr>
              <a:t>repre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ČR 18+</a:t>
            </a:r>
            <a:endParaRPr lang="cs-CZ" sz="700" i="1" dirty="0">
              <a:solidFill>
                <a:srgbClr val="939598"/>
              </a:solidFill>
              <a:latin typeface="+mn-lt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3410" y="1794227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08732" y="213285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08732" y="319392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82606" y="388799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08732" y="526730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5059914" y="177642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5076056" y="263614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5084765" y="336248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119599" y="4652057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73410" y="1809552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pohlaví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573410" y="2506290"/>
            <a:ext cx="6111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věk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73410" y="3370386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vzdělání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73410" y="4483968"/>
            <a:ext cx="1187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ekonomická aktivita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605043" y="5504118"/>
            <a:ext cx="11874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čistý měsíční příjem 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>
            <a:off x="5171851" y="4366144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980072" y="1920733"/>
            <a:ext cx="9389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err="1" smtClean="0">
                <a:solidFill>
                  <a:srgbClr val="808080"/>
                </a:solidFill>
                <a:latin typeface="+mn-lt"/>
                <a:cs typeface="Arial" charset="0"/>
              </a:rPr>
              <a:t>socio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-ekonomický </a:t>
            </a: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status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5017532" y="4665791"/>
            <a:ext cx="720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velikost obce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994195" y="5528497"/>
            <a:ext cx="78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region NUTS II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975191" y="2871430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typ 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5023614" y="3392157"/>
            <a:ext cx="10081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děti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7" name="Nadpis 46"/>
          <p:cNvSpPr>
            <a:spLocks noGrp="1"/>
          </p:cNvSpPr>
          <p:nvPr>
            <p:ph type="title"/>
          </p:nvPr>
        </p:nvSpPr>
        <p:spPr>
          <a:xfrm>
            <a:off x="468313" y="269776"/>
            <a:ext cx="6408737" cy="1143000"/>
          </a:xfrm>
        </p:spPr>
        <p:txBody>
          <a:bodyPr/>
          <a:lstStyle/>
          <a:p>
            <a:pPr lvl="0">
              <a:defRPr/>
            </a:pP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Spoluodpovědnost ženy, pokud </a:t>
            </a:r>
            <a:r>
              <a:rPr lang="cs-CZ" sz="2000" b="0" u="sng" dirty="0" smtClean="0">
                <a:solidFill>
                  <a:srgbClr val="939598"/>
                </a:solidFill>
                <a:latin typeface="+mn-lt"/>
              </a:rPr>
              <a:t>se chovala koketně</a:t>
            </a:r>
            <a:r>
              <a:rPr lang="cs-CZ" sz="2000" b="0" dirty="0">
                <a:solidFill>
                  <a:srgbClr val="939598"/>
                </a:solidFill>
                <a:latin typeface="+mn-lt"/>
              </a:rPr>
              <a:t/>
            </a:r>
            <a:br>
              <a:rPr lang="cs-CZ" sz="2000" b="0" dirty="0">
                <a:solidFill>
                  <a:srgbClr val="939598"/>
                </a:solidFill>
                <a:latin typeface="+mn-lt"/>
              </a:rPr>
            </a:br>
            <a:r>
              <a:rPr lang="cs-CZ" sz="2000" b="0" dirty="0">
                <a:solidFill>
                  <a:srgbClr val="939598"/>
                </a:solidFill>
                <a:latin typeface="+mn-lt"/>
              </a:rPr>
              <a:t>dle sociodemografických </a:t>
            </a: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charakteristik</a:t>
            </a:r>
            <a:endParaRPr lang="cs-CZ" sz="2000" b="0" dirty="0">
              <a:latin typeface="+mn-lt"/>
            </a:endParaRP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5080190" y="3653469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5132661" y="5231660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994195" y="3803606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využívání internetu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012757" y="4317725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profil na soc. sítích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301231"/>
              </p:ext>
            </p:extLst>
          </p:nvPr>
        </p:nvGraphicFramePr>
        <p:xfrm>
          <a:off x="8857865" y="1633794"/>
          <a:ext cx="429183" cy="4749591"/>
        </p:xfrm>
        <a:graphic>
          <a:graphicData uri="http://schemas.openxmlformats.org/drawingml/2006/table">
            <a:tbl>
              <a:tblPr/>
              <a:tblGrid>
                <a:gridCol w="42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1012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163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309 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600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467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3376329" y="1621149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627805" y="1629616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73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0" dirty="0">
                <a:latin typeface="+mn-lt"/>
              </a:rPr>
              <a:t>1</a:t>
            </a:r>
            <a:r>
              <a:rPr lang="cs-CZ" altLang="cs-CZ" sz="2400" b="0" dirty="0" smtClean="0">
                <a:solidFill>
                  <a:schemeClr val="bg2"/>
                </a:solidFill>
                <a:latin typeface="+mn-lt"/>
              </a:rPr>
              <a:t>. DESIGN VÝZKUMU</a:t>
            </a:r>
            <a:endParaRPr lang="cs-CZ" altLang="cs-CZ" sz="24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425950"/>
          </a:xfrm>
        </p:spPr>
        <p:txBody>
          <a:bodyPr/>
          <a:lstStyle/>
          <a:p>
            <a:pPr>
              <a:buSzPct val="150000"/>
            </a:pPr>
            <a:r>
              <a:rPr lang="cs-CZ" altLang="cs-CZ" dirty="0"/>
              <a:t>Reprezentativní kvantitativní výzkum na vzorku populace ČR starší 18 </a:t>
            </a:r>
            <a:r>
              <a:rPr lang="cs-CZ" altLang="cs-CZ" dirty="0" smtClean="0"/>
              <a:t>let. </a:t>
            </a:r>
            <a:endParaRPr lang="cs-CZ" altLang="cs-CZ" dirty="0"/>
          </a:p>
          <a:p>
            <a:pPr marL="0" indent="0">
              <a:buSzPct val="150000"/>
              <a:buNone/>
            </a:pPr>
            <a:endParaRPr lang="cs-CZ" altLang="cs-CZ" dirty="0"/>
          </a:p>
          <a:p>
            <a:pPr>
              <a:buSzPct val="150000"/>
            </a:pPr>
            <a:r>
              <a:rPr lang="cs-CZ" altLang="cs-CZ" dirty="0"/>
              <a:t>Výběrový soubor (vzorek dotázaných)</a:t>
            </a:r>
          </a:p>
          <a:p>
            <a:pPr lvl="1">
              <a:buSzPct val="150000"/>
            </a:pPr>
            <a:r>
              <a:rPr lang="cs-CZ" altLang="cs-CZ" sz="1200" dirty="0"/>
              <a:t>Velikost výběrového souboru: N = </a:t>
            </a:r>
            <a:r>
              <a:rPr lang="cs-CZ" altLang="cs-CZ" sz="1200" dirty="0" smtClean="0"/>
              <a:t>1012  </a:t>
            </a:r>
            <a:r>
              <a:rPr lang="cs-CZ" altLang="cs-CZ" sz="1200" dirty="0"/>
              <a:t>respondentů</a:t>
            </a:r>
          </a:p>
          <a:p>
            <a:pPr lvl="1">
              <a:buSzPct val="150000"/>
            </a:pPr>
            <a:r>
              <a:rPr lang="cs-CZ" altLang="cs-CZ" sz="1200" dirty="0"/>
              <a:t>Cílová skupina: populace ČR ve věku 18 a více let</a:t>
            </a:r>
          </a:p>
          <a:p>
            <a:pPr lvl="1">
              <a:buSzPct val="150000"/>
            </a:pPr>
            <a:r>
              <a:rPr lang="cs-CZ" altLang="cs-CZ" sz="1200" dirty="0"/>
              <a:t>Způsob výběru vzorku: kvótní výběr na základě dat ČSÚ, 2011 a pozdější aktualizace. </a:t>
            </a:r>
          </a:p>
          <a:p>
            <a:pPr lvl="1">
              <a:buSzPct val="150000"/>
            </a:pPr>
            <a:r>
              <a:rPr lang="cs-CZ" altLang="cs-CZ" sz="1200" dirty="0"/>
              <a:t>Termín sběru dat: </a:t>
            </a:r>
            <a:r>
              <a:rPr lang="cs-CZ" altLang="cs-CZ" sz="1200" dirty="0" smtClean="0"/>
              <a:t>10. – 23. září 2018</a:t>
            </a:r>
            <a:endParaRPr lang="cs-CZ" altLang="cs-CZ" sz="1200" dirty="0"/>
          </a:p>
          <a:p>
            <a:pPr>
              <a:buSzPct val="150000"/>
            </a:pPr>
            <a:endParaRPr lang="cs-CZ" altLang="cs-CZ" dirty="0"/>
          </a:p>
          <a:p>
            <a:pPr>
              <a:buSzPct val="150000"/>
            </a:pPr>
            <a:r>
              <a:rPr lang="cs-CZ" altLang="cs-CZ" dirty="0"/>
              <a:t>Nástroj sběru dat - dotazník </a:t>
            </a:r>
          </a:p>
          <a:p>
            <a:pPr lvl="1">
              <a:buSzPct val="150000"/>
            </a:pPr>
            <a:r>
              <a:rPr lang="cs-CZ" altLang="cs-CZ" sz="1200" dirty="0"/>
              <a:t>Délka vyplnění: příslušná část </a:t>
            </a:r>
            <a:r>
              <a:rPr lang="cs-CZ" altLang="cs-CZ" sz="1200" dirty="0" smtClean="0"/>
              <a:t>přibližně 4 - 5 minut.</a:t>
            </a:r>
            <a:endParaRPr lang="cs-CZ" altLang="cs-CZ" sz="1200" dirty="0"/>
          </a:p>
          <a:p>
            <a:pPr>
              <a:buSzPct val="150000"/>
            </a:pPr>
            <a:endParaRPr lang="cs-CZ" altLang="cs-CZ" dirty="0"/>
          </a:p>
          <a:p>
            <a:pPr>
              <a:buSzPct val="150000"/>
            </a:pPr>
            <a:r>
              <a:rPr lang="cs-CZ" altLang="cs-CZ" dirty="0"/>
              <a:t>Metodika sběru a zpracování dat </a:t>
            </a:r>
          </a:p>
          <a:p>
            <a:pPr lvl="1">
              <a:buSzPct val="150000"/>
            </a:pPr>
            <a:r>
              <a:rPr lang="cs-CZ" altLang="cs-CZ" sz="1200" dirty="0"/>
              <a:t>CAPI (</a:t>
            </a:r>
            <a:r>
              <a:rPr lang="cs-CZ" altLang="cs-CZ" sz="1200" dirty="0" err="1"/>
              <a:t>Computer</a:t>
            </a:r>
            <a:r>
              <a:rPr lang="cs-CZ" altLang="cs-CZ" sz="1200" dirty="0"/>
              <a:t> </a:t>
            </a:r>
            <a:r>
              <a:rPr lang="cs-CZ" altLang="cs-CZ" sz="1200" dirty="0" err="1"/>
              <a:t>Assisted</a:t>
            </a:r>
            <a:r>
              <a:rPr lang="cs-CZ" altLang="cs-CZ" sz="1200" dirty="0"/>
              <a:t> </a:t>
            </a:r>
            <a:r>
              <a:rPr lang="cs-CZ" altLang="cs-CZ" sz="1200" dirty="0" err="1"/>
              <a:t>Personal</a:t>
            </a:r>
            <a:r>
              <a:rPr lang="cs-CZ" altLang="cs-CZ" sz="1200" dirty="0"/>
              <a:t> </a:t>
            </a:r>
            <a:r>
              <a:rPr lang="cs-CZ" altLang="cs-CZ" sz="1200" dirty="0" err="1"/>
              <a:t>Interviewing</a:t>
            </a:r>
            <a:r>
              <a:rPr lang="cs-CZ" altLang="cs-CZ" sz="1200" dirty="0"/>
              <a:t>) tazatelů s respondenty. </a:t>
            </a:r>
            <a:r>
              <a:rPr lang="cs-CZ" altLang="cs-CZ" sz="1200" dirty="0" smtClean="0"/>
              <a:t>Rozhovory </a:t>
            </a:r>
            <a:r>
              <a:rPr lang="cs-CZ" altLang="cs-CZ" sz="1200" dirty="0"/>
              <a:t>realizovala tazatelská síť agentury FOCUS. </a:t>
            </a:r>
          </a:p>
          <a:p>
            <a:pPr lvl="1">
              <a:buSzPct val="150000"/>
            </a:pPr>
            <a:r>
              <a:rPr lang="cs-CZ" altLang="cs-CZ" sz="1200" dirty="0"/>
              <a:t>Školení tazatelé agentury FOCUS zaznamenávají odpovědi respondenta při interview do elektronického dotazníku v notebooku. Data jsou odeslána do agentury FOCUS, agregována a datová matice je podrobena formální a logické kontrole.</a:t>
            </a:r>
          </a:p>
          <a:p>
            <a:pPr lvl="1">
              <a:buSzPct val="150000"/>
            </a:pPr>
            <a:r>
              <a:rPr lang="cs-CZ" altLang="cs-CZ" sz="1200" dirty="0"/>
              <a:t>Zpracování proběhlo v programu SPSS / PC.</a:t>
            </a:r>
          </a:p>
          <a:p>
            <a:pPr lvl="1">
              <a:buSzPct val="150000"/>
            </a:pPr>
            <a:r>
              <a:rPr lang="cs-CZ" altLang="cs-CZ" sz="1200" dirty="0"/>
              <a:t>Interval spolehlivost: max. ± 3 % na 95 % hladině </a:t>
            </a:r>
            <a:r>
              <a:rPr lang="cs-CZ" altLang="cs-CZ" sz="1200" dirty="0" smtClean="0"/>
              <a:t>významnosti</a:t>
            </a:r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3684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838148"/>
              </p:ext>
            </p:extLst>
          </p:nvPr>
        </p:nvGraphicFramePr>
        <p:xfrm>
          <a:off x="323528" y="1417638"/>
          <a:ext cx="6405884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Tabulk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72429"/>
              </p:ext>
            </p:extLst>
          </p:nvPr>
        </p:nvGraphicFramePr>
        <p:xfrm>
          <a:off x="4593434" y="1621149"/>
          <a:ext cx="324718" cy="4692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5244576"/>
              </p:ext>
            </p:extLst>
          </p:nvPr>
        </p:nvGraphicFramePr>
        <p:xfrm>
          <a:off x="5438924" y="1422300"/>
          <a:ext cx="4821708" cy="504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824368" y="6161589"/>
            <a:ext cx="850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700" i="1" dirty="0">
                <a:solidFill>
                  <a:srgbClr val="939598"/>
                </a:solidFill>
                <a:latin typeface="+mn-lt"/>
              </a:rPr>
              <a:t>v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%, N </a:t>
            </a:r>
            <a:r>
              <a:rPr lang="cs-CZ" sz="700" i="1" dirty="0">
                <a:solidFill>
                  <a:srgbClr val="939598"/>
                </a:solidFill>
                <a:latin typeface="+mn-lt"/>
              </a:rPr>
              <a:t>= 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1012, </a:t>
            </a:r>
            <a:r>
              <a:rPr lang="cs-CZ" sz="700" i="1" dirty="0" err="1" smtClean="0">
                <a:solidFill>
                  <a:srgbClr val="939598"/>
                </a:solidFill>
                <a:latin typeface="+mn-lt"/>
              </a:rPr>
              <a:t>repre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ČR 18+</a:t>
            </a:r>
            <a:endParaRPr lang="cs-CZ" sz="700" i="1" dirty="0">
              <a:solidFill>
                <a:srgbClr val="939598"/>
              </a:solidFill>
              <a:latin typeface="+mn-lt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3410" y="1794227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08732" y="213285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08732" y="319392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82606" y="388799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08732" y="526730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5059914" y="177642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5076056" y="263614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5084765" y="336248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119599" y="4660523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73410" y="1809552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pohlaví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573410" y="2506290"/>
            <a:ext cx="6111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věk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73410" y="3370386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vzdělání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73410" y="4483968"/>
            <a:ext cx="1187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ekonomická aktivita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605043" y="5504118"/>
            <a:ext cx="11874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čistý měsíční příjem 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>
            <a:off x="5171851" y="4366144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980072" y="1920733"/>
            <a:ext cx="9389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err="1" smtClean="0">
                <a:solidFill>
                  <a:srgbClr val="808080"/>
                </a:solidFill>
                <a:latin typeface="+mn-lt"/>
                <a:cs typeface="Arial" charset="0"/>
              </a:rPr>
              <a:t>socio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-ekonomický </a:t>
            </a: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status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5017532" y="4665791"/>
            <a:ext cx="720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velikost obce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994195" y="5528497"/>
            <a:ext cx="78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region NUTS II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975191" y="2871430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typ 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5023614" y="3392157"/>
            <a:ext cx="10081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děti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7" name="Nadpis 46"/>
          <p:cNvSpPr>
            <a:spLocks noGrp="1"/>
          </p:cNvSpPr>
          <p:nvPr>
            <p:ph type="title"/>
          </p:nvPr>
        </p:nvSpPr>
        <p:spPr>
          <a:xfrm>
            <a:off x="468313" y="269776"/>
            <a:ext cx="6408737" cy="1143000"/>
          </a:xfrm>
        </p:spPr>
        <p:txBody>
          <a:bodyPr/>
          <a:lstStyle/>
          <a:p>
            <a:pPr lvl="0">
              <a:defRPr/>
            </a:pP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Spoluodpovědnost ženy, pokud </a:t>
            </a:r>
            <a:r>
              <a:rPr lang="cs-CZ" sz="2000" b="0" u="sng" dirty="0" smtClean="0">
                <a:solidFill>
                  <a:srgbClr val="939598"/>
                </a:solidFill>
                <a:latin typeface="+mn-lt"/>
              </a:rPr>
              <a:t>byla opilá</a:t>
            </a:r>
            <a:r>
              <a:rPr lang="cs-CZ" sz="2000" b="0" dirty="0">
                <a:solidFill>
                  <a:srgbClr val="939598"/>
                </a:solidFill>
                <a:latin typeface="+mn-lt"/>
              </a:rPr>
              <a:t/>
            </a:r>
            <a:br>
              <a:rPr lang="cs-CZ" sz="2000" b="0" dirty="0">
                <a:solidFill>
                  <a:srgbClr val="939598"/>
                </a:solidFill>
                <a:latin typeface="+mn-lt"/>
              </a:rPr>
            </a:br>
            <a:r>
              <a:rPr lang="cs-CZ" sz="2000" b="0" dirty="0">
                <a:solidFill>
                  <a:srgbClr val="939598"/>
                </a:solidFill>
                <a:latin typeface="+mn-lt"/>
              </a:rPr>
              <a:t>dle sociodemografických </a:t>
            </a: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charakteristik</a:t>
            </a:r>
            <a:endParaRPr lang="cs-CZ" sz="2000" b="0" dirty="0">
              <a:latin typeface="+mn-lt"/>
            </a:endParaRP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5080190" y="3653469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5132661" y="5231660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994195" y="3803606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využívání internetu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012757" y="4317725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profil na soc. sítích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020645"/>
              </p:ext>
            </p:extLst>
          </p:nvPr>
        </p:nvGraphicFramePr>
        <p:xfrm>
          <a:off x="8857865" y="1633794"/>
          <a:ext cx="429183" cy="4749591"/>
        </p:xfrm>
        <a:graphic>
          <a:graphicData uri="http://schemas.openxmlformats.org/drawingml/2006/table">
            <a:tbl>
              <a:tblPr/>
              <a:tblGrid>
                <a:gridCol w="42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1012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163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309 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600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467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3266262" y="1621149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500805" y="1621150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802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376553"/>
              </p:ext>
            </p:extLst>
          </p:nvPr>
        </p:nvGraphicFramePr>
        <p:xfrm>
          <a:off x="323528" y="1417638"/>
          <a:ext cx="6405884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Tabulk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72429"/>
              </p:ext>
            </p:extLst>
          </p:nvPr>
        </p:nvGraphicFramePr>
        <p:xfrm>
          <a:off x="4593434" y="1621149"/>
          <a:ext cx="324718" cy="4692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10951"/>
              </p:ext>
            </p:extLst>
          </p:nvPr>
        </p:nvGraphicFramePr>
        <p:xfrm>
          <a:off x="5438924" y="1422300"/>
          <a:ext cx="4821708" cy="504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824368" y="6161589"/>
            <a:ext cx="850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700" i="1" dirty="0">
                <a:solidFill>
                  <a:srgbClr val="939598"/>
                </a:solidFill>
                <a:latin typeface="+mn-lt"/>
              </a:rPr>
              <a:t>v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%, N </a:t>
            </a:r>
            <a:r>
              <a:rPr lang="cs-CZ" sz="700" i="1" dirty="0">
                <a:solidFill>
                  <a:srgbClr val="939598"/>
                </a:solidFill>
                <a:latin typeface="+mn-lt"/>
              </a:rPr>
              <a:t>= 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1012, </a:t>
            </a:r>
            <a:r>
              <a:rPr lang="cs-CZ" sz="700" i="1" dirty="0" err="1" smtClean="0">
                <a:solidFill>
                  <a:srgbClr val="939598"/>
                </a:solidFill>
                <a:latin typeface="+mn-lt"/>
              </a:rPr>
              <a:t>repre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ČR 18+</a:t>
            </a:r>
            <a:endParaRPr lang="cs-CZ" sz="700" i="1" dirty="0">
              <a:solidFill>
                <a:srgbClr val="939598"/>
              </a:solidFill>
              <a:latin typeface="+mn-lt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3410" y="1794227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08732" y="213285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08732" y="319392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82606" y="388799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08732" y="526730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5059914" y="177642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5076056" y="263614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5084765" y="336248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119599" y="4660523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73410" y="1809552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pohlaví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573410" y="2506290"/>
            <a:ext cx="6111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věk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73410" y="3370386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vzdělání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73410" y="4483968"/>
            <a:ext cx="1187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ekonomická aktivita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605043" y="5504118"/>
            <a:ext cx="11874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čistý měsíční příjem 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>
            <a:off x="5171851" y="4366144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980072" y="1920733"/>
            <a:ext cx="9389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err="1" smtClean="0">
                <a:solidFill>
                  <a:srgbClr val="808080"/>
                </a:solidFill>
                <a:latin typeface="+mn-lt"/>
                <a:cs typeface="Arial" charset="0"/>
              </a:rPr>
              <a:t>socio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-ekonomický </a:t>
            </a: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status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5017532" y="4665791"/>
            <a:ext cx="720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velikost obce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994195" y="5528497"/>
            <a:ext cx="78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region NUTS II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975191" y="2871430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typ 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5023614" y="3392157"/>
            <a:ext cx="10081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děti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7" name="Nadpis 46"/>
          <p:cNvSpPr>
            <a:spLocks noGrp="1"/>
          </p:cNvSpPr>
          <p:nvPr>
            <p:ph type="title"/>
          </p:nvPr>
        </p:nvSpPr>
        <p:spPr>
          <a:xfrm>
            <a:off x="468313" y="269776"/>
            <a:ext cx="6408737" cy="1143000"/>
          </a:xfrm>
        </p:spPr>
        <p:txBody>
          <a:bodyPr/>
          <a:lstStyle/>
          <a:p>
            <a:pPr lvl="0">
              <a:defRPr/>
            </a:pP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Spoluodpovědnost ženy, pokud </a:t>
            </a:r>
            <a:r>
              <a:rPr lang="cs-CZ" sz="2000" b="0" u="sng" dirty="0" smtClean="0">
                <a:solidFill>
                  <a:srgbClr val="939598"/>
                </a:solidFill>
                <a:latin typeface="+mn-lt"/>
              </a:rPr>
              <a:t>neřekla muži jasné “ne“</a:t>
            </a: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 dle </a:t>
            </a:r>
            <a:r>
              <a:rPr lang="cs-CZ" sz="2000" b="0" dirty="0">
                <a:solidFill>
                  <a:srgbClr val="939598"/>
                </a:solidFill>
                <a:latin typeface="+mn-lt"/>
              </a:rPr>
              <a:t>sociodemografických </a:t>
            </a: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charakteristik</a:t>
            </a:r>
            <a:endParaRPr lang="cs-CZ" sz="2000" b="0" dirty="0">
              <a:latin typeface="+mn-lt"/>
            </a:endParaRP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5080190" y="3653469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5132661" y="5231660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994195" y="3803606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využívání internetu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012757" y="4317725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profil na soc. sítích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404269"/>
              </p:ext>
            </p:extLst>
          </p:nvPr>
        </p:nvGraphicFramePr>
        <p:xfrm>
          <a:off x="8857865" y="1633794"/>
          <a:ext cx="429183" cy="4749591"/>
        </p:xfrm>
        <a:graphic>
          <a:graphicData uri="http://schemas.openxmlformats.org/drawingml/2006/table">
            <a:tbl>
              <a:tblPr/>
              <a:tblGrid>
                <a:gridCol w="42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1012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163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309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600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467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3190062" y="1629616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433072" y="1638083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05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2618239"/>
              </p:ext>
            </p:extLst>
          </p:nvPr>
        </p:nvGraphicFramePr>
        <p:xfrm>
          <a:off x="323528" y="1417638"/>
          <a:ext cx="6405884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Tabulk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72429"/>
              </p:ext>
            </p:extLst>
          </p:nvPr>
        </p:nvGraphicFramePr>
        <p:xfrm>
          <a:off x="4593434" y="1621149"/>
          <a:ext cx="324718" cy="4692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161497"/>
              </p:ext>
            </p:extLst>
          </p:nvPr>
        </p:nvGraphicFramePr>
        <p:xfrm>
          <a:off x="5438924" y="1422300"/>
          <a:ext cx="4821708" cy="504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824368" y="6161589"/>
            <a:ext cx="850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700" i="1" dirty="0">
                <a:solidFill>
                  <a:srgbClr val="939598"/>
                </a:solidFill>
                <a:latin typeface="+mn-lt"/>
              </a:rPr>
              <a:t>v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%, N </a:t>
            </a:r>
            <a:r>
              <a:rPr lang="cs-CZ" sz="700" i="1" dirty="0">
                <a:solidFill>
                  <a:srgbClr val="939598"/>
                </a:solidFill>
                <a:latin typeface="+mn-lt"/>
              </a:rPr>
              <a:t>= 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1012, </a:t>
            </a:r>
            <a:r>
              <a:rPr lang="cs-CZ" sz="700" i="1" dirty="0" err="1" smtClean="0">
                <a:solidFill>
                  <a:srgbClr val="939598"/>
                </a:solidFill>
                <a:latin typeface="+mn-lt"/>
              </a:rPr>
              <a:t>repre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ČR 18+</a:t>
            </a:r>
            <a:endParaRPr lang="cs-CZ" sz="700" i="1" dirty="0">
              <a:solidFill>
                <a:srgbClr val="939598"/>
              </a:solidFill>
              <a:latin typeface="+mn-lt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3410" y="1794227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08732" y="213285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08732" y="319392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82606" y="388799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08732" y="526730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5059914" y="177642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5076056" y="263614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5084765" y="336248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119599" y="4660523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73410" y="1809552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pohlaví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573410" y="2506290"/>
            <a:ext cx="6111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věk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73410" y="3370386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vzdělání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73410" y="4483968"/>
            <a:ext cx="1187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ekonomická aktivita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605043" y="5504118"/>
            <a:ext cx="11874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čistý měsíční příjem 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>
            <a:off x="5171851" y="4366144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980072" y="1920733"/>
            <a:ext cx="9389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err="1" smtClean="0">
                <a:solidFill>
                  <a:srgbClr val="808080"/>
                </a:solidFill>
                <a:latin typeface="+mn-lt"/>
                <a:cs typeface="Arial" charset="0"/>
              </a:rPr>
              <a:t>socio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-ekonomický </a:t>
            </a: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status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5017532" y="4665791"/>
            <a:ext cx="720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velikost obce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994195" y="5528497"/>
            <a:ext cx="78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region NUTS II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975191" y="2871430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typ 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5023614" y="3392157"/>
            <a:ext cx="10081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děti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7" name="Nadpis 46"/>
          <p:cNvSpPr>
            <a:spLocks noGrp="1"/>
          </p:cNvSpPr>
          <p:nvPr>
            <p:ph type="title"/>
          </p:nvPr>
        </p:nvSpPr>
        <p:spPr>
          <a:xfrm>
            <a:off x="468313" y="269776"/>
            <a:ext cx="6408737" cy="1143000"/>
          </a:xfrm>
        </p:spPr>
        <p:txBody>
          <a:bodyPr/>
          <a:lstStyle/>
          <a:p>
            <a:pPr lvl="0">
              <a:defRPr/>
            </a:pPr>
            <a:r>
              <a:rPr lang="cs-CZ" sz="1800" b="0" dirty="0" smtClean="0">
                <a:solidFill>
                  <a:srgbClr val="939598"/>
                </a:solidFill>
                <a:latin typeface="+mn-lt"/>
              </a:rPr>
              <a:t>Spoluodpovědnost ženy, pokud </a:t>
            </a:r>
            <a:r>
              <a:rPr lang="cs-CZ" sz="1800" b="0" u="sng" dirty="0" smtClean="0">
                <a:solidFill>
                  <a:srgbClr val="939598"/>
                </a:solidFill>
                <a:latin typeface="+mn-lt"/>
              </a:rPr>
              <a:t>měla sexy nebo vyzývavé oblečení</a:t>
            </a:r>
            <a:r>
              <a:rPr lang="cs-CZ" sz="1800" b="0" dirty="0" smtClean="0">
                <a:solidFill>
                  <a:srgbClr val="939598"/>
                </a:solidFill>
                <a:latin typeface="+mn-lt"/>
              </a:rPr>
              <a:t> dle sociodemografických charakteristik</a:t>
            </a:r>
            <a:endParaRPr lang="cs-CZ" sz="1800" b="0" dirty="0">
              <a:latin typeface="+mn-lt"/>
            </a:endParaRP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5080190" y="3653469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5132661" y="5231660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994195" y="3803606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využívání internetu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012757" y="4317725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profil na soc. sítích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272579"/>
              </p:ext>
            </p:extLst>
          </p:nvPr>
        </p:nvGraphicFramePr>
        <p:xfrm>
          <a:off x="8857865" y="1633794"/>
          <a:ext cx="429183" cy="4749591"/>
        </p:xfrm>
        <a:graphic>
          <a:graphicData uri="http://schemas.openxmlformats.org/drawingml/2006/table">
            <a:tbl>
              <a:tblPr/>
              <a:tblGrid>
                <a:gridCol w="42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1012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163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309 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600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467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3139262" y="1646550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390739" y="1629616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85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387925"/>
              </p:ext>
            </p:extLst>
          </p:nvPr>
        </p:nvGraphicFramePr>
        <p:xfrm>
          <a:off x="323528" y="1417638"/>
          <a:ext cx="6405884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Tabulk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72429"/>
              </p:ext>
            </p:extLst>
          </p:nvPr>
        </p:nvGraphicFramePr>
        <p:xfrm>
          <a:off x="4593434" y="1621149"/>
          <a:ext cx="324718" cy="4692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834731"/>
              </p:ext>
            </p:extLst>
          </p:nvPr>
        </p:nvGraphicFramePr>
        <p:xfrm>
          <a:off x="5438924" y="1422300"/>
          <a:ext cx="4821708" cy="504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824368" y="6161589"/>
            <a:ext cx="850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700" i="1" dirty="0">
                <a:solidFill>
                  <a:srgbClr val="939598"/>
                </a:solidFill>
                <a:latin typeface="+mn-lt"/>
              </a:rPr>
              <a:t>v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%, N </a:t>
            </a:r>
            <a:r>
              <a:rPr lang="cs-CZ" sz="700" i="1" dirty="0">
                <a:solidFill>
                  <a:srgbClr val="939598"/>
                </a:solidFill>
                <a:latin typeface="+mn-lt"/>
              </a:rPr>
              <a:t>= 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1012, </a:t>
            </a:r>
            <a:r>
              <a:rPr lang="cs-CZ" sz="700" i="1" dirty="0" err="1" smtClean="0">
                <a:solidFill>
                  <a:srgbClr val="939598"/>
                </a:solidFill>
                <a:latin typeface="+mn-lt"/>
              </a:rPr>
              <a:t>repre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ČR 18+</a:t>
            </a:r>
            <a:endParaRPr lang="cs-CZ" sz="700" i="1" dirty="0">
              <a:solidFill>
                <a:srgbClr val="939598"/>
              </a:solidFill>
              <a:latin typeface="+mn-lt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3410" y="1794227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08732" y="213285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08732" y="319392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82606" y="388799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08732" y="526730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5059914" y="177642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5076056" y="263614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5084765" y="336248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119599" y="4660523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73410" y="1809552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pohlaví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573410" y="2506290"/>
            <a:ext cx="6111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věk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73410" y="3370386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vzdělání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73410" y="4483968"/>
            <a:ext cx="1187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ekonomická aktivita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605043" y="5504118"/>
            <a:ext cx="11874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čistý měsíční příjem 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>
            <a:off x="5171851" y="4366144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980072" y="1920733"/>
            <a:ext cx="9389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err="1" smtClean="0">
                <a:solidFill>
                  <a:srgbClr val="808080"/>
                </a:solidFill>
                <a:latin typeface="+mn-lt"/>
                <a:cs typeface="Arial" charset="0"/>
              </a:rPr>
              <a:t>socio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-ekonomický </a:t>
            </a: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status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5017532" y="4665791"/>
            <a:ext cx="720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velikost obce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994195" y="5528497"/>
            <a:ext cx="78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region NUTS II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975191" y="2871430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typ 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5023614" y="3392157"/>
            <a:ext cx="10081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děti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7" name="Nadpis 46"/>
          <p:cNvSpPr>
            <a:spLocks noGrp="1"/>
          </p:cNvSpPr>
          <p:nvPr>
            <p:ph type="title"/>
          </p:nvPr>
        </p:nvSpPr>
        <p:spPr>
          <a:xfrm>
            <a:off x="468313" y="269776"/>
            <a:ext cx="6408737" cy="1143000"/>
          </a:xfrm>
        </p:spPr>
        <p:txBody>
          <a:bodyPr/>
          <a:lstStyle/>
          <a:p>
            <a:pPr lvl="0">
              <a:defRPr/>
            </a:pPr>
            <a:r>
              <a:rPr lang="cs-CZ" sz="1800" b="0" dirty="0" smtClean="0">
                <a:solidFill>
                  <a:srgbClr val="939598"/>
                </a:solidFill>
                <a:latin typeface="+mn-lt"/>
              </a:rPr>
              <a:t>Spoluodpovědnost ženy, pokud </a:t>
            </a:r>
            <a:r>
              <a:rPr lang="cs-CZ" sz="1800" b="0" u="sng" dirty="0" smtClean="0">
                <a:solidFill>
                  <a:srgbClr val="939598"/>
                </a:solidFill>
                <a:latin typeface="+mn-lt"/>
              </a:rPr>
              <a:t>procházela bez doprovodu nebezpečným místem</a:t>
            </a:r>
            <a:r>
              <a:rPr lang="cs-CZ" sz="1800" b="0" dirty="0" smtClean="0">
                <a:solidFill>
                  <a:srgbClr val="939598"/>
                </a:solidFill>
                <a:latin typeface="+mn-lt"/>
              </a:rPr>
              <a:t> dle sociodemografických charakteristik</a:t>
            </a:r>
            <a:endParaRPr lang="cs-CZ" sz="1800" b="0" dirty="0">
              <a:latin typeface="+mn-lt"/>
            </a:endParaRP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5080190" y="3653469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5132661" y="5231660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994195" y="3803606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využívání internetu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012757" y="4317725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profil na soc. sítích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430916"/>
              </p:ext>
            </p:extLst>
          </p:nvPr>
        </p:nvGraphicFramePr>
        <p:xfrm>
          <a:off x="8857865" y="1633794"/>
          <a:ext cx="429183" cy="4749591"/>
        </p:xfrm>
        <a:graphic>
          <a:graphicData uri="http://schemas.openxmlformats.org/drawingml/2006/table">
            <a:tbl>
              <a:tblPr/>
              <a:tblGrid>
                <a:gridCol w="42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1012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163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309 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600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467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3088462" y="1629616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339939" y="1629616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350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806958"/>
              </p:ext>
            </p:extLst>
          </p:nvPr>
        </p:nvGraphicFramePr>
        <p:xfrm>
          <a:off x="323528" y="1417638"/>
          <a:ext cx="6405884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Tabulk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872429"/>
              </p:ext>
            </p:extLst>
          </p:nvPr>
        </p:nvGraphicFramePr>
        <p:xfrm>
          <a:off x="4593434" y="1621149"/>
          <a:ext cx="324718" cy="4692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784308"/>
              </p:ext>
            </p:extLst>
          </p:nvPr>
        </p:nvGraphicFramePr>
        <p:xfrm>
          <a:off x="5438924" y="1422300"/>
          <a:ext cx="4821708" cy="504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824368" y="6161589"/>
            <a:ext cx="850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700" i="1" dirty="0">
                <a:solidFill>
                  <a:srgbClr val="939598"/>
                </a:solidFill>
                <a:latin typeface="+mn-lt"/>
              </a:rPr>
              <a:t>v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%, N </a:t>
            </a:r>
            <a:r>
              <a:rPr lang="cs-CZ" sz="700" i="1" dirty="0">
                <a:solidFill>
                  <a:srgbClr val="939598"/>
                </a:solidFill>
                <a:latin typeface="+mn-lt"/>
              </a:rPr>
              <a:t>= 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1012, </a:t>
            </a:r>
            <a:r>
              <a:rPr lang="cs-CZ" sz="700" i="1" dirty="0" err="1" smtClean="0">
                <a:solidFill>
                  <a:srgbClr val="939598"/>
                </a:solidFill>
                <a:latin typeface="+mn-lt"/>
              </a:rPr>
              <a:t>repre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ČR 18+</a:t>
            </a:r>
            <a:endParaRPr lang="cs-CZ" sz="700" i="1" dirty="0">
              <a:solidFill>
                <a:srgbClr val="939598"/>
              </a:solidFill>
              <a:latin typeface="+mn-lt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3410" y="1794227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08732" y="213285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08732" y="319392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82606" y="388799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08732" y="526730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5059914" y="177642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5076056" y="263614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5084765" y="336248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119599" y="4660523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73410" y="1809552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pohlaví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573410" y="2506290"/>
            <a:ext cx="6111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věk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73410" y="3370386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vzdělání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73410" y="4483968"/>
            <a:ext cx="1187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ekonomická aktivita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605043" y="5504118"/>
            <a:ext cx="11874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čistý měsíční příjem 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>
            <a:off x="5171851" y="4366144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980072" y="1920733"/>
            <a:ext cx="9389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err="1" smtClean="0">
                <a:solidFill>
                  <a:srgbClr val="808080"/>
                </a:solidFill>
                <a:latin typeface="+mn-lt"/>
                <a:cs typeface="Arial" charset="0"/>
              </a:rPr>
              <a:t>socio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-ekonomický </a:t>
            </a: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status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5017532" y="4665791"/>
            <a:ext cx="720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velikost obce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994195" y="5528497"/>
            <a:ext cx="78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region NUTS II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975191" y="2871430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typ 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5023614" y="3392157"/>
            <a:ext cx="10081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děti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7" name="Nadpis 46"/>
          <p:cNvSpPr>
            <a:spLocks noGrp="1"/>
          </p:cNvSpPr>
          <p:nvPr>
            <p:ph type="title"/>
          </p:nvPr>
        </p:nvSpPr>
        <p:spPr>
          <a:xfrm>
            <a:off x="468313" y="269776"/>
            <a:ext cx="6408737" cy="1143000"/>
          </a:xfrm>
        </p:spPr>
        <p:txBody>
          <a:bodyPr/>
          <a:lstStyle/>
          <a:p>
            <a:pPr lvl="0">
              <a:defRPr/>
            </a:pPr>
            <a:r>
              <a:rPr lang="cs-CZ" sz="1800" b="0" dirty="0" smtClean="0">
                <a:solidFill>
                  <a:srgbClr val="939598"/>
                </a:solidFill>
                <a:latin typeface="+mn-lt"/>
              </a:rPr>
              <a:t>Spoluodpovědnost ženy, pokud </a:t>
            </a:r>
            <a:r>
              <a:rPr lang="cs-CZ" sz="1800" b="0" u="sng" dirty="0" smtClean="0">
                <a:solidFill>
                  <a:srgbClr val="939598"/>
                </a:solidFill>
                <a:latin typeface="+mn-lt"/>
              </a:rPr>
              <a:t>se o ní ví, že měla mnoho sexuálních partnerů</a:t>
            </a:r>
            <a:r>
              <a:rPr lang="cs-CZ" sz="1800" b="0" dirty="0" smtClean="0">
                <a:solidFill>
                  <a:srgbClr val="939598"/>
                </a:solidFill>
                <a:latin typeface="+mn-lt"/>
              </a:rPr>
              <a:t> dle sociodemografických charakteristik</a:t>
            </a:r>
            <a:endParaRPr lang="cs-CZ" sz="1800" b="0" dirty="0">
              <a:latin typeface="+mn-lt"/>
            </a:endParaRP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5080190" y="3653469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5132661" y="5231660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994195" y="3803606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využívání internetu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012757" y="4317725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profil na soc. sítích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885027"/>
              </p:ext>
            </p:extLst>
          </p:nvPr>
        </p:nvGraphicFramePr>
        <p:xfrm>
          <a:off x="8857865" y="1633794"/>
          <a:ext cx="429183" cy="4749591"/>
        </p:xfrm>
        <a:graphic>
          <a:graphicData uri="http://schemas.openxmlformats.org/drawingml/2006/table">
            <a:tbl>
              <a:tblPr/>
              <a:tblGrid>
                <a:gridCol w="42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1012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163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309 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600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467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3063062" y="1612683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7297606" y="1638083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69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0" dirty="0">
                <a:latin typeface="+mn-lt"/>
              </a:rPr>
              <a:t>4</a:t>
            </a:r>
            <a:r>
              <a:rPr lang="cs-CZ" altLang="cs-CZ" sz="2400" b="0" dirty="0" smtClean="0">
                <a:latin typeface="+mn-lt"/>
              </a:rPr>
              <a:t>. VNÍMÁNÍ SITUACE V OBLASTI NÁSILÍ NA ŽENÁCH V ČR</a:t>
            </a:r>
            <a:endParaRPr lang="cs-CZ" altLang="cs-CZ" sz="24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8363272" cy="4425950"/>
          </a:xfrm>
        </p:spPr>
        <p:txBody>
          <a:bodyPr/>
          <a:lstStyle/>
          <a:p>
            <a:r>
              <a:rPr lang="cs-CZ" dirty="0" smtClean="0"/>
              <a:t>Téma násilí na ženách v rámci České republiky (i přes určitou míru </a:t>
            </a:r>
            <a:r>
              <a:rPr lang="cs-CZ" dirty="0" err="1" smtClean="0"/>
              <a:t>stereotypizace</a:t>
            </a:r>
            <a:r>
              <a:rPr lang="cs-CZ" dirty="0" smtClean="0"/>
              <a:t> pachatele či oběti sexuálního násilí) není dotázaným lhostejné. Sedm z deseti dotázaných si myslí, že současná situace v oblasti násilí na ženách v rámci ČR je problém, čtvrtina si myslí, že je to rozhodně problém.</a:t>
            </a:r>
          </a:p>
          <a:p>
            <a:pPr lvl="1"/>
            <a:r>
              <a:rPr lang="cs-CZ" sz="1200" dirty="0" smtClean="0"/>
              <a:t>Jako problém současnou situaci vnímají spíše </a:t>
            </a:r>
            <a:r>
              <a:rPr lang="cs-CZ" sz="1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ženy, dotázaní ve věku 35 - 44 let</a:t>
            </a:r>
            <a:r>
              <a:rPr lang="cs-CZ" sz="1200" dirty="0" smtClean="0"/>
              <a:t>, </a:t>
            </a:r>
            <a:r>
              <a:rPr lang="cs-CZ" sz="1200" b="1" dirty="0" smtClean="0"/>
              <a:t>lidé s vysokoškolským vzděláním, osoby v domácnosti, </a:t>
            </a:r>
            <a:r>
              <a:rPr lang="cs-CZ" sz="1200" dirty="0" smtClean="0"/>
              <a:t>respondenti s nejnižším příjmem, rodiče nezaopatřených dětí, obyvatelé velkých měst a celkově lidé s nejvyšším socioekonomickým statusem. </a:t>
            </a:r>
          </a:p>
          <a:p>
            <a:pPr lvl="1"/>
            <a:endParaRPr lang="cs-CZ" sz="1200" dirty="0" smtClean="0"/>
          </a:p>
          <a:p>
            <a:r>
              <a:rPr lang="cs-CZ" dirty="0" smtClean="0"/>
              <a:t>Ještě silněji vnímají obyvatelé České republiky potřebu zesílení prevence v oblasti těchto společensky nežádoucích jevů. Až čtyři pětiny dotázaných souhlasí s tím, že by se Česká republika měla ještě více zaměřit na prevenci násilí na ženách (84 %).</a:t>
            </a:r>
          </a:p>
          <a:p>
            <a:pPr lvl="1"/>
            <a:r>
              <a:rPr lang="cs-CZ" sz="1200" dirty="0" smtClean="0"/>
              <a:t>Větší důraz na prevenci kladou opět zejména ženy, dotázaní ve věku 35 – 44 let, případně i starší 65 let, </a:t>
            </a:r>
            <a:r>
              <a:rPr lang="cs-CZ" sz="1200" dirty="0"/>
              <a:t>lidé s vysokoškolským vzděláním, osoby v domácnosti</a:t>
            </a:r>
            <a:r>
              <a:rPr lang="cs-CZ" sz="1200" dirty="0" smtClean="0"/>
              <a:t>, </a:t>
            </a:r>
            <a:r>
              <a:rPr lang="cs-CZ" sz="1200" dirty="0"/>
              <a:t>lidé s </a:t>
            </a:r>
            <a:r>
              <a:rPr lang="cs-CZ" sz="1200" dirty="0" smtClean="0"/>
              <a:t>nejnižšími příjmy domácnosti nebo středně vysokými příjmy, rodiče nezaopatřených dětí, obyvatelé velkých měst.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Mezi vnímáním palčivosti daného tématu v rámci ČR a potřebou zesílení prevence násilí na ženách existuje vztah. Dotázaní senzitivnější na tuto problematiku zároveň více pociťují potřebu intenzivnějších preventivních opatření.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4964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950655"/>
              </p:ext>
            </p:extLst>
          </p:nvPr>
        </p:nvGraphicFramePr>
        <p:xfrm>
          <a:off x="-1019678" y="2204864"/>
          <a:ext cx="5472608" cy="3790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0" dirty="0" smtClean="0">
                <a:latin typeface="+mn-lt"/>
              </a:rPr>
              <a:t>Vnímání násilí na ženách jako problém v rámci ČR a míra jeho prevence</a:t>
            </a:r>
            <a:endParaRPr lang="cs-CZ" sz="2400" b="0" dirty="0">
              <a:latin typeface="+mn-lt"/>
            </a:endParaRPr>
          </a:p>
        </p:txBody>
      </p:sp>
      <p:sp>
        <p:nvSpPr>
          <p:cNvPr id="4" name="Zástupný symbol pro text 4"/>
          <p:cNvSpPr txBox="1">
            <a:spLocks/>
          </p:cNvSpPr>
          <p:nvPr/>
        </p:nvSpPr>
        <p:spPr>
          <a:xfrm>
            <a:off x="442600" y="1772022"/>
            <a:ext cx="4010330" cy="288429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Font typeface="Wingdings" panose="05000000000000000000" pitchFamily="2" charset="2"/>
              <a:buBlip>
                <a:blip r:embed="rId3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35000"/>
              <a:buBlip>
                <a:blip r:embed="rId4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i="1" dirty="0" smtClean="0">
                <a:solidFill>
                  <a:schemeClr val="bg2"/>
                </a:solidFill>
              </a:rPr>
              <a:t>„Zamyslete se prosím nad situací v oblasti násilí na ženách v ČR. Je nebo není násilí na ženách, podle Vašeho názoru, v naší společnosti problém?“ </a:t>
            </a:r>
            <a:r>
              <a:rPr lang="cs-CZ" sz="1000" i="1" dirty="0">
                <a:solidFill>
                  <a:schemeClr val="bg2"/>
                </a:solidFill>
              </a:rPr>
              <a:t>(</a:t>
            </a:r>
            <a:r>
              <a:rPr lang="cs-CZ" sz="1000" i="1" dirty="0" smtClean="0">
                <a:solidFill>
                  <a:schemeClr val="bg2"/>
                </a:solidFill>
              </a:rPr>
              <a:t>q6)</a:t>
            </a:r>
            <a:endParaRPr lang="cs-CZ" sz="1000" i="1" dirty="0">
              <a:solidFill>
                <a:schemeClr val="bg2"/>
              </a:solidFill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651997" y="4581708"/>
            <a:ext cx="264880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800" i="1" dirty="0">
                <a:solidFill>
                  <a:schemeClr val="bg2"/>
                </a:solidFill>
                <a:latin typeface="+mn-lt"/>
              </a:rPr>
              <a:t>v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%, N (2018) = 1012, </a:t>
            </a:r>
            <a:r>
              <a:rPr lang="cs-CZ" sz="800" i="1" dirty="0" err="1" smtClean="0">
                <a:solidFill>
                  <a:schemeClr val="bg2"/>
                </a:solidFill>
                <a:latin typeface="+mn-lt"/>
              </a:rPr>
              <a:t>repre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ČR 18+</a:t>
            </a:r>
            <a:endParaRPr lang="cs-CZ" sz="800" i="1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8" name="Zástupný symbol pro text 4"/>
          <p:cNvSpPr txBox="1">
            <a:spLocks/>
          </p:cNvSpPr>
          <p:nvPr/>
        </p:nvSpPr>
        <p:spPr>
          <a:xfrm>
            <a:off x="4860032" y="1772419"/>
            <a:ext cx="4010330" cy="288429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SzPct val="150000"/>
              <a:buFont typeface="Wingdings" panose="05000000000000000000" pitchFamily="2" charset="2"/>
              <a:buBlip>
                <a:blip r:embed="rId3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SzPct val="135000"/>
              <a:buBlip>
                <a:blip r:embed="rId4"/>
              </a:buBlip>
              <a:defRPr sz="1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1400" kern="1200">
                <a:solidFill>
                  <a:srgbClr val="000000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000" i="1" dirty="0" smtClean="0">
                <a:solidFill>
                  <a:schemeClr val="bg2"/>
                </a:solidFill>
              </a:rPr>
              <a:t>„Měla nebo neměla by se Česká republika ještě více než dosud zaměřit na prevenci násilí na ženách?“ (q7)</a:t>
            </a:r>
            <a:endParaRPr lang="cs-CZ" sz="1000" i="1" dirty="0">
              <a:solidFill>
                <a:schemeClr val="bg2"/>
              </a:solidFill>
            </a:endParaRPr>
          </a:p>
        </p:txBody>
      </p:sp>
      <p:sp>
        <p:nvSpPr>
          <p:cNvPr id="12" name="Pravá složená závorka 11"/>
          <p:cNvSpPr/>
          <p:nvPr/>
        </p:nvSpPr>
        <p:spPr>
          <a:xfrm>
            <a:off x="2987824" y="2888940"/>
            <a:ext cx="216024" cy="122413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321638" y="3331731"/>
            <a:ext cx="1099657" cy="83099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1200" b="1">
                <a:solidFill>
                  <a:srgbClr val="FFFF00"/>
                </a:solidFill>
              </a:defRPr>
            </a:lvl1pPr>
          </a:lstStyle>
          <a:p>
            <a:r>
              <a:rPr lang="cs-CZ" sz="1600" dirty="0" smtClean="0">
                <a:solidFill>
                  <a:srgbClr val="FF0000"/>
                </a:solidFill>
              </a:rPr>
              <a:t>71 %      je to problém!</a:t>
            </a:r>
            <a:endParaRPr lang="cs-CZ" sz="1100" dirty="0">
              <a:solidFill>
                <a:srgbClr val="FF0000"/>
              </a:solidFill>
            </a:endParaRPr>
          </a:p>
        </p:txBody>
      </p:sp>
      <p:graphicFrame>
        <p:nvGraphicFramePr>
          <p:cNvPr id="15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469676"/>
              </p:ext>
            </p:extLst>
          </p:nvPr>
        </p:nvGraphicFramePr>
        <p:xfrm>
          <a:off x="3397754" y="2218075"/>
          <a:ext cx="5472608" cy="3790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Pravá složená závorka 15"/>
          <p:cNvSpPr/>
          <p:nvPr/>
        </p:nvSpPr>
        <p:spPr>
          <a:xfrm>
            <a:off x="7329140" y="2979078"/>
            <a:ext cx="216024" cy="1224136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621280" y="3293245"/>
            <a:ext cx="1099657" cy="83099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1200" b="1">
                <a:solidFill>
                  <a:srgbClr val="FFFF00"/>
                </a:solidFill>
              </a:defRPr>
            </a:lvl1pPr>
          </a:lstStyle>
          <a:p>
            <a:r>
              <a:rPr lang="cs-CZ" sz="1600" dirty="0" smtClean="0">
                <a:solidFill>
                  <a:srgbClr val="FF0000"/>
                </a:solidFill>
              </a:rPr>
              <a:t>84 %      chce více prevence</a:t>
            </a:r>
            <a:endParaRPr lang="cs-CZ" sz="1100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826240" y="5185172"/>
            <a:ext cx="1631241" cy="954107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1200" b="1">
                <a:solidFill>
                  <a:srgbClr val="FFFF00"/>
                </a:solidFill>
              </a:defRPr>
            </a:lvl1pPr>
          </a:lstStyle>
          <a:p>
            <a:r>
              <a:rPr lang="cs-CZ" sz="14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ČR by se měla více zaměřit na prevenci násilí na ženách.</a:t>
            </a:r>
            <a:endParaRPr lang="cs-CZ" sz="14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069429" y="4583998"/>
            <a:ext cx="264880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800" i="1" dirty="0">
                <a:solidFill>
                  <a:schemeClr val="bg2"/>
                </a:solidFill>
                <a:latin typeface="+mn-lt"/>
              </a:rPr>
              <a:t>v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%, N (2018) = 1012, </a:t>
            </a:r>
            <a:r>
              <a:rPr lang="cs-CZ" sz="800" i="1" dirty="0" err="1" smtClean="0">
                <a:solidFill>
                  <a:schemeClr val="bg2"/>
                </a:solidFill>
                <a:latin typeface="+mn-lt"/>
              </a:rPr>
              <a:t>repre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ČR 18+</a:t>
            </a:r>
            <a:endParaRPr lang="cs-CZ" sz="800" i="1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97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582375"/>
              </p:ext>
            </p:extLst>
          </p:nvPr>
        </p:nvGraphicFramePr>
        <p:xfrm>
          <a:off x="323528" y="1417638"/>
          <a:ext cx="6405884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Tabulka 44"/>
          <p:cNvGraphicFramePr>
            <a:graphicFrameLocks noGrp="1"/>
          </p:cNvGraphicFramePr>
          <p:nvPr>
            <p:extLst/>
          </p:nvPr>
        </p:nvGraphicFramePr>
        <p:xfrm>
          <a:off x="4593434" y="1621149"/>
          <a:ext cx="324718" cy="4692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3588979"/>
              </p:ext>
            </p:extLst>
          </p:nvPr>
        </p:nvGraphicFramePr>
        <p:xfrm>
          <a:off x="5438924" y="1422300"/>
          <a:ext cx="4821708" cy="504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824368" y="6161589"/>
            <a:ext cx="850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700" i="1" dirty="0">
                <a:solidFill>
                  <a:srgbClr val="939598"/>
                </a:solidFill>
                <a:latin typeface="+mn-lt"/>
              </a:rPr>
              <a:t>v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%, N </a:t>
            </a:r>
            <a:r>
              <a:rPr lang="cs-CZ" sz="700" i="1" dirty="0">
                <a:solidFill>
                  <a:srgbClr val="939598"/>
                </a:solidFill>
                <a:latin typeface="+mn-lt"/>
              </a:rPr>
              <a:t>= 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1012, </a:t>
            </a:r>
            <a:r>
              <a:rPr lang="cs-CZ" sz="700" i="1" dirty="0" err="1" smtClean="0">
                <a:solidFill>
                  <a:srgbClr val="939598"/>
                </a:solidFill>
                <a:latin typeface="+mn-lt"/>
              </a:rPr>
              <a:t>repre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ČR 18+</a:t>
            </a:r>
            <a:endParaRPr lang="cs-CZ" sz="700" i="1" dirty="0">
              <a:solidFill>
                <a:srgbClr val="939598"/>
              </a:solidFill>
              <a:latin typeface="+mn-lt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3410" y="1794227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08732" y="213285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08732" y="319392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82606" y="388799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08732" y="526730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5059914" y="177642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5076056" y="263614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5084765" y="336248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094199" y="4652056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73410" y="1809552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pohlaví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573410" y="2506290"/>
            <a:ext cx="6111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věk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73410" y="3370386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vzdělání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73410" y="4483968"/>
            <a:ext cx="1187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ekonomická aktivita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605043" y="5504118"/>
            <a:ext cx="11874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čistý měsíční příjem 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>
            <a:off x="5171851" y="4366144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980072" y="1920733"/>
            <a:ext cx="9389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err="1" smtClean="0">
                <a:solidFill>
                  <a:srgbClr val="808080"/>
                </a:solidFill>
                <a:latin typeface="+mn-lt"/>
                <a:cs typeface="Arial" charset="0"/>
              </a:rPr>
              <a:t>socio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-ekonomický </a:t>
            </a: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status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5017532" y="4665791"/>
            <a:ext cx="720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velikost obce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994195" y="5528497"/>
            <a:ext cx="78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region NUTS II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975191" y="2871430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typ 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5023614" y="3392157"/>
            <a:ext cx="10081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děti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7" name="Nadpis 46"/>
          <p:cNvSpPr>
            <a:spLocks noGrp="1"/>
          </p:cNvSpPr>
          <p:nvPr>
            <p:ph type="title"/>
          </p:nvPr>
        </p:nvSpPr>
        <p:spPr>
          <a:xfrm>
            <a:off x="468313" y="269776"/>
            <a:ext cx="6408737" cy="1143000"/>
          </a:xfrm>
        </p:spPr>
        <p:txBody>
          <a:bodyPr/>
          <a:lstStyle/>
          <a:p>
            <a:pPr lvl="0">
              <a:defRPr/>
            </a:pP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Vnímání násilí na ženách jako problém v rámci ČR</a:t>
            </a:r>
            <a:r>
              <a:rPr lang="cs-CZ" sz="2000" b="0" dirty="0">
                <a:solidFill>
                  <a:srgbClr val="939598"/>
                </a:solidFill>
                <a:latin typeface="+mn-lt"/>
              </a:rPr>
              <a:t/>
            </a:r>
            <a:br>
              <a:rPr lang="cs-CZ" sz="2000" b="0" dirty="0">
                <a:solidFill>
                  <a:srgbClr val="939598"/>
                </a:solidFill>
                <a:latin typeface="+mn-lt"/>
              </a:rPr>
            </a:br>
            <a:r>
              <a:rPr lang="cs-CZ" sz="2000" b="0" dirty="0">
                <a:solidFill>
                  <a:srgbClr val="939598"/>
                </a:solidFill>
                <a:latin typeface="+mn-lt"/>
              </a:rPr>
              <a:t>dle sociodemografických </a:t>
            </a: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charakteristik</a:t>
            </a:r>
            <a:endParaRPr lang="cs-CZ" sz="2000" b="0" dirty="0">
              <a:latin typeface="+mn-lt"/>
            </a:endParaRP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5080190" y="3653469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5132661" y="5231660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994195" y="3803606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využívání internetu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012757" y="4317725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profil na soc. sítích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516840"/>
              </p:ext>
            </p:extLst>
          </p:nvPr>
        </p:nvGraphicFramePr>
        <p:xfrm>
          <a:off x="8857865" y="1633794"/>
          <a:ext cx="429183" cy="4749591"/>
        </p:xfrm>
        <a:graphic>
          <a:graphicData uri="http://schemas.openxmlformats.org/drawingml/2006/table">
            <a:tbl>
              <a:tblPr/>
              <a:tblGrid>
                <a:gridCol w="42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1012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163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309 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600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467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3968996" y="1621149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8228938" y="1621149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276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8791050"/>
              </p:ext>
            </p:extLst>
          </p:nvPr>
        </p:nvGraphicFramePr>
        <p:xfrm>
          <a:off x="323528" y="1417638"/>
          <a:ext cx="6405884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Tabulka 44"/>
          <p:cNvGraphicFramePr>
            <a:graphicFrameLocks noGrp="1"/>
          </p:cNvGraphicFramePr>
          <p:nvPr>
            <p:extLst/>
          </p:nvPr>
        </p:nvGraphicFramePr>
        <p:xfrm>
          <a:off x="4593434" y="1621149"/>
          <a:ext cx="324718" cy="46925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3799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88113"/>
              </p:ext>
            </p:extLst>
          </p:nvPr>
        </p:nvGraphicFramePr>
        <p:xfrm>
          <a:off x="5438924" y="1422300"/>
          <a:ext cx="4821708" cy="504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824368" y="6161589"/>
            <a:ext cx="850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700" i="1" dirty="0">
                <a:solidFill>
                  <a:srgbClr val="939598"/>
                </a:solidFill>
                <a:latin typeface="+mn-lt"/>
              </a:rPr>
              <a:t>v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%, N </a:t>
            </a:r>
            <a:r>
              <a:rPr lang="cs-CZ" sz="700" i="1" dirty="0">
                <a:solidFill>
                  <a:srgbClr val="939598"/>
                </a:solidFill>
                <a:latin typeface="+mn-lt"/>
              </a:rPr>
              <a:t>= 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1012, </a:t>
            </a:r>
            <a:r>
              <a:rPr lang="cs-CZ" sz="700" i="1" dirty="0" err="1" smtClean="0">
                <a:solidFill>
                  <a:srgbClr val="939598"/>
                </a:solidFill>
                <a:latin typeface="+mn-lt"/>
              </a:rPr>
              <a:t>repre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ČR 18+</a:t>
            </a:r>
            <a:endParaRPr lang="cs-CZ" sz="700" i="1" dirty="0">
              <a:solidFill>
                <a:srgbClr val="939598"/>
              </a:solidFill>
              <a:latin typeface="+mn-lt"/>
            </a:endParaRPr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573410" y="1794227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08732" y="213285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608732" y="3193926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82606" y="388799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08732" y="5267300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5059914" y="177642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5076056" y="263614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5084765" y="336248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094199" y="4652056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73410" y="1809552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pohlaví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573410" y="2506290"/>
            <a:ext cx="6111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věk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73410" y="3370386"/>
            <a:ext cx="8270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vzdělání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73410" y="4483968"/>
            <a:ext cx="11874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ekonomická aktivita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605043" y="5504118"/>
            <a:ext cx="11874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čistý měsíční příjem 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>
            <a:off x="5171851" y="4366144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980072" y="1920733"/>
            <a:ext cx="93893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err="1" smtClean="0">
                <a:solidFill>
                  <a:srgbClr val="808080"/>
                </a:solidFill>
                <a:latin typeface="+mn-lt"/>
                <a:cs typeface="Arial" charset="0"/>
              </a:rPr>
              <a:t>socio</a:t>
            </a: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-ekonomický </a:t>
            </a: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status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5017532" y="4665791"/>
            <a:ext cx="7200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velikost obce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994195" y="5528497"/>
            <a:ext cx="7834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>
                <a:solidFill>
                  <a:srgbClr val="808080"/>
                </a:solidFill>
                <a:latin typeface="+mn-lt"/>
                <a:cs typeface="Arial" charset="0"/>
              </a:rPr>
              <a:t>region NUTS II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975191" y="2871430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typ domácnosti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5023614" y="3392157"/>
            <a:ext cx="100811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děti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7" name="Nadpis 46"/>
          <p:cNvSpPr>
            <a:spLocks noGrp="1"/>
          </p:cNvSpPr>
          <p:nvPr>
            <p:ph type="title"/>
          </p:nvPr>
        </p:nvSpPr>
        <p:spPr>
          <a:xfrm>
            <a:off x="468313" y="269776"/>
            <a:ext cx="6408737" cy="1143000"/>
          </a:xfrm>
        </p:spPr>
        <p:txBody>
          <a:bodyPr/>
          <a:lstStyle/>
          <a:p>
            <a:pPr lvl="0">
              <a:defRPr/>
            </a:pP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Zvažování většího zaměření ČR na prevenci násilí na ženách dle </a:t>
            </a:r>
            <a:r>
              <a:rPr lang="cs-CZ" sz="2000" b="0" dirty="0">
                <a:solidFill>
                  <a:srgbClr val="939598"/>
                </a:solidFill>
                <a:latin typeface="+mn-lt"/>
              </a:rPr>
              <a:t>sociodemografických </a:t>
            </a: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charakteristik</a:t>
            </a:r>
            <a:endParaRPr lang="cs-CZ" sz="2000" b="0" dirty="0">
              <a:latin typeface="+mn-lt"/>
            </a:endParaRP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5080190" y="3653469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5132661" y="5231660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994195" y="3803606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využívání internetu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012757" y="4317725"/>
            <a:ext cx="1008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900" b="1" dirty="0" smtClean="0">
                <a:solidFill>
                  <a:srgbClr val="808080"/>
                </a:solidFill>
                <a:latin typeface="+mn-lt"/>
                <a:cs typeface="Arial" charset="0"/>
              </a:rPr>
              <a:t>profil na soc. sítích</a:t>
            </a:r>
            <a:endParaRPr lang="cs-CZ" sz="9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794316"/>
              </p:ext>
            </p:extLst>
          </p:nvPr>
        </p:nvGraphicFramePr>
        <p:xfrm>
          <a:off x="8857865" y="1619802"/>
          <a:ext cx="429183" cy="4763583"/>
        </p:xfrm>
        <a:graphic>
          <a:graphicData uri="http://schemas.openxmlformats.org/drawingml/2006/table">
            <a:tbl>
              <a:tblPr/>
              <a:tblGrid>
                <a:gridCol w="42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1012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163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309 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600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467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4351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</a:tbl>
          </a:graphicData>
        </a:graphic>
      </p:graphicFrame>
      <p:cxnSp>
        <p:nvCxnSpPr>
          <p:cNvPr id="4" name="Přímá spojnice 3"/>
          <p:cNvCxnSpPr/>
          <p:nvPr/>
        </p:nvCxnSpPr>
        <p:spPr>
          <a:xfrm>
            <a:off x="4238961" y="1603732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/>
          <p:nvPr/>
        </p:nvCxnSpPr>
        <p:spPr>
          <a:xfrm>
            <a:off x="8490195" y="1621149"/>
            <a:ext cx="17595" cy="4754251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76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200" b="0" dirty="0" smtClean="0">
                <a:latin typeface="+mn-lt"/>
              </a:rPr>
              <a:t>Vztah mezi vnímáním situace v oblasti násilí na ženách a potřebou prevence v rámci ČR</a:t>
            </a:r>
            <a:endParaRPr lang="cs-CZ" altLang="cs-CZ" sz="22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8363272" cy="4425950"/>
          </a:xfrm>
        </p:spPr>
        <p:txBody>
          <a:bodyPr/>
          <a:lstStyle/>
          <a:p>
            <a:r>
              <a:rPr lang="cs-CZ" sz="1200" dirty="0" smtClean="0"/>
              <a:t>Vztah mezi vnímáním míry problematičnosti situace v oblasti násilí na ženách a potřebou větší prevence násilí na ženách </a:t>
            </a:r>
            <a:r>
              <a:rPr lang="cs-CZ" sz="1200" dirty="0"/>
              <a:t>v rámci </a:t>
            </a:r>
            <a:r>
              <a:rPr lang="cs-CZ" sz="1200" dirty="0" smtClean="0"/>
              <a:t>ČR ukazuje následující tabulka.</a:t>
            </a:r>
          </a:p>
          <a:p>
            <a:r>
              <a:rPr lang="cs-CZ" sz="1200" dirty="0" smtClean="0"/>
              <a:t>Ukazuje se, že po zesílení prevence násilí na ženách volají zejména ti, kteří současnou situaci v oblasti násilí na ženách vnímají jako problematickou. Čím silněji, tím větší potřeba prevence (viz modře vyznačené hodnoty).</a:t>
            </a:r>
          </a:p>
          <a:p>
            <a:r>
              <a:rPr lang="cs-CZ" sz="1200" dirty="0" smtClean="0"/>
              <a:t>Naopak ti, kteří téma rozhodně nevnímají jako problém, nepociťují tolik potřebu prevence (60 % + 20 % neví – červeně vyznačené hodnoty).</a:t>
            </a:r>
            <a:endParaRPr lang="cs-CZ" sz="12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2253853"/>
              </p:ext>
            </p:extLst>
          </p:nvPr>
        </p:nvGraphicFramePr>
        <p:xfrm>
          <a:off x="971600" y="3098478"/>
          <a:ext cx="7128798" cy="2549304"/>
        </p:xfrm>
        <a:graphic>
          <a:graphicData uri="http://schemas.openxmlformats.org/drawingml/2006/table">
            <a:tbl>
              <a:tblPr/>
              <a:tblGrid>
                <a:gridCol w="360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64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5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53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53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3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53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53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6714"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6000" marR="9525" marT="9525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Měla by se ČR ještě více zaměřit na prevenci násilí na ženách?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358">
                <a:tc gridSpan="2" vMerge="1"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b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rozhodně měla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spíše  </a:t>
                      </a:r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měla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spíše neměla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rozhodně neměla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nevím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872">
                <a:tc rowSpan="5">
                  <a:txBody>
                    <a:bodyPr/>
                    <a:lstStyle/>
                    <a:p>
                      <a:pPr algn="l" fontAlgn="t"/>
                      <a:r>
                        <a:rPr lang="pl-PL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Je situace v oblasti násilí na ženách v</a:t>
                      </a:r>
                      <a:r>
                        <a:rPr lang="pl-PL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ČR problém?</a:t>
                      </a:r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36000" vert="vert27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rozhodně je to v naší společnosti problém</a:t>
                      </a:r>
                    </a:p>
                  </a:txBody>
                  <a:tcPr marL="36000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94 %</a:t>
                      </a:r>
                      <a:endParaRPr lang="cs-CZ" sz="10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6 %</a:t>
                      </a:r>
                      <a:endParaRPr lang="cs-CZ" sz="1000" b="0" i="0" u="none" strike="noStrike" dirty="0">
                        <a:solidFill>
                          <a:srgbClr val="0000FF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100 %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872">
                <a:tc vMerge="1">
                  <a:txBody>
                    <a:bodyPr/>
                    <a:lstStyle/>
                    <a:p>
                      <a:pPr algn="l" fontAlgn="t"/>
                      <a:endParaRPr lang="pl-PL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l-PL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spíše je to v naší společnosti problém</a:t>
                      </a:r>
                    </a:p>
                  </a:txBody>
                  <a:tcPr marL="36000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34 %</a:t>
                      </a:r>
                      <a:endParaRPr lang="cs-CZ" sz="10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62 %</a:t>
                      </a:r>
                      <a:endParaRPr lang="cs-CZ" sz="1000" b="0" i="0" u="none" strike="noStrike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3 %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1 %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100 %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872">
                <a:tc vMerge="1">
                  <a:txBody>
                    <a:bodyPr/>
                    <a:lstStyle/>
                    <a:p>
                      <a:pPr algn="l" fontAlgn="t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spíše to v naší společnosti problém není</a:t>
                      </a:r>
                    </a:p>
                  </a:txBody>
                  <a:tcPr marL="36000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4 %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45 %</a:t>
                      </a:r>
                      <a:endParaRPr lang="cs-CZ" sz="1000" b="0" i="0" u="none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34 %</a:t>
                      </a:r>
                      <a:endParaRPr lang="cs-CZ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2 %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14 %</a:t>
                      </a:r>
                      <a:endParaRPr lang="cs-CZ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100 %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872">
                <a:tc vMerge="1">
                  <a:txBody>
                    <a:bodyPr/>
                    <a:lstStyle/>
                    <a:p>
                      <a:pPr algn="l" fontAlgn="t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rozhodně to v naší společnosti problém není</a:t>
                      </a:r>
                    </a:p>
                  </a:txBody>
                  <a:tcPr marL="36000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13 %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7 %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33 %</a:t>
                      </a:r>
                      <a:endParaRPr lang="cs-CZ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27 %</a:t>
                      </a:r>
                      <a:endParaRPr lang="cs-CZ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20 %</a:t>
                      </a:r>
                      <a:endParaRPr lang="cs-CZ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100 %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872">
                <a:tc vMerge="1">
                  <a:txBody>
                    <a:bodyPr/>
                    <a:lstStyle/>
                    <a:p>
                      <a:pPr algn="l" fontAlgn="t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nevím</a:t>
                      </a:r>
                    </a:p>
                  </a:txBody>
                  <a:tcPr marL="36000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27 %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32 %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40 %</a:t>
                      </a:r>
                      <a:endParaRPr lang="cs-CZ" sz="10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100 %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872">
                <a:tc>
                  <a:txBody>
                    <a:bodyPr/>
                    <a:lstStyle/>
                    <a:p>
                      <a:pPr algn="l" fontAlgn="t"/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celek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6000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42 %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42 %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9 %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1 %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7 %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100 %</a:t>
                      </a:r>
                      <a:endParaRPr lang="cs-CZ" sz="10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571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5451594" y="5651892"/>
            <a:ext cx="264880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buFont typeface="Wingdings 2" pitchFamily="18" charset="2"/>
              <a:buNone/>
            </a:pP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řádková %, N (2018) = 1012, </a:t>
            </a:r>
            <a:r>
              <a:rPr lang="cs-CZ" sz="800" i="1" dirty="0" err="1" smtClean="0">
                <a:solidFill>
                  <a:schemeClr val="bg2"/>
                </a:solidFill>
                <a:latin typeface="+mn-lt"/>
              </a:rPr>
              <a:t>repre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 ČR 18+</a:t>
            </a:r>
            <a:endParaRPr lang="cs-CZ" sz="800" i="1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01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425950"/>
          </a:xfrm>
        </p:spPr>
        <p:txBody>
          <a:bodyPr/>
          <a:lstStyle/>
          <a:p>
            <a:pPr>
              <a:buSzPct val="150000"/>
            </a:pPr>
            <a:r>
              <a:rPr lang="cs-CZ" altLang="cs-CZ" dirty="0"/>
              <a:t>Kontrola sběru dat </a:t>
            </a:r>
          </a:p>
          <a:p>
            <a:pPr lvl="1">
              <a:buSzPct val="150000"/>
            </a:pPr>
            <a:r>
              <a:rPr lang="cs-CZ" altLang="cs-CZ" sz="1200" dirty="0"/>
              <a:t>Sběr dat je kontrolován v souladu s pravidly kodexu </a:t>
            </a:r>
            <a:r>
              <a:rPr lang="cs-CZ" altLang="cs-CZ" sz="1200" dirty="0" err="1"/>
              <a:t>Esomar</a:t>
            </a:r>
            <a:r>
              <a:rPr lang="cs-CZ" altLang="cs-CZ" sz="1200" dirty="0"/>
              <a:t>. Kontrola je prováděna v těchto oblastech:</a:t>
            </a:r>
          </a:p>
          <a:p>
            <a:pPr marL="1200150" lvl="2" indent="-285750">
              <a:buClr>
                <a:schemeClr val="bg2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altLang="cs-CZ" sz="1200" dirty="0">
                <a:latin typeface="+mn-lt"/>
              </a:rPr>
              <a:t>správnost výběru požadované osoby podle kvóty,</a:t>
            </a:r>
          </a:p>
          <a:p>
            <a:pPr marL="1200150" lvl="2" indent="-285750">
              <a:buClr>
                <a:schemeClr val="bg2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altLang="cs-CZ" sz="1200" dirty="0">
                <a:latin typeface="+mn-lt"/>
              </a:rPr>
              <a:t>úplnost a správnost vyplnění dotazníku,</a:t>
            </a:r>
          </a:p>
          <a:p>
            <a:pPr marL="1200150" lvl="2" indent="-285750">
              <a:buClr>
                <a:schemeClr val="bg2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altLang="cs-CZ" sz="1200" dirty="0">
                <a:latin typeface="+mn-lt"/>
              </a:rPr>
              <a:t>korespondenční / telefonická kontrola </a:t>
            </a:r>
            <a:r>
              <a:rPr lang="cs-CZ" altLang="cs-CZ" sz="1200" dirty="0" smtClean="0">
                <a:latin typeface="+mn-lt"/>
              </a:rPr>
              <a:t>20 % </a:t>
            </a:r>
            <a:r>
              <a:rPr lang="cs-CZ" altLang="cs-CZ" sz="1200" dirty="0">
                <a:latin typeface="+mn-lt"/>
              </a:rPr>
              <a:t>dotázaného souboru.</a:t>
            </a:r>
          </a:p>
          <a:p>
            <a:pPr marL="0" indent="0">
              <a:buSzPct val="150000"/>
              <a:buNone/>
            </a:pPr>
            <a:endParaRPr lang="cs-CZ" altLang="cs-CZ" dirty="0"/>
          </a:p>
          <a:p>
            <a:pPr>
              <a:buSzPct val="150000"/>
            </a:pPr>
            <a:r>
              <a:rPr lang="cs-CZ" altLang="cs-CZ" dirty="0" smtClean="0"/>
              <a:t>Socioekonomický status</a:t>
            </a:r>
            <a:endParaRPr lang="cs-CZ" altLang="cs-CZ" dirty="0"/>
          </a:p>
          <a:p>
            <a:pPr lvl="1">
              <a:buSzPct val="150000"/>
            </a:pPr>
            <a:r>
              <a:rPr lang="cs-CZ" altLang="cs-CZ" sz="1200" dirty="0"/>
              <a:t>Ve studii se pracuje s tzv. socioekonomickým statusem respondentů. </a:t>
            </a:r>
            <a:endParaRPr lang="cs-CZ" altLang="cs-CZ" sz="1200" dirty="0" smtClean="0"/>
          </a:p>
          <a:p>
            <a:pPr lvl="1">
              <a:buSzPct val="150000"/>
            </a:pPr>
            <a:r>
              <a:rPr lang="cs-CZ" altLang="cs-CZ" sz="1200" dirty="0" smtClean="0"/>
              <a:t>Jedná </a:t>
            </a:r>
            <a:r>
              <a:rPr lang="cs-CZ" altLang="cs-CZ" sz="1200" dirty="0"/>
              <a:t>se o mezinárodně používanou metodiku měření sociální a ekonomické pozice respondenta z hlediska více dimenzí, mezi něž patří: vzdělání, zaměstnání a pozice v něm a vybavenost domácnosti definovanými elektrospotřebiči a dalšími předměty. </a:t>
            </a:r>
            <a:endParaRPr lang="cs-CZ" altLang="cs-CZ" sz="1200" dirty="0" smtClean="0"/>
          </a:p>
          <a:p>
            <a:pPr lvl="1">
              <a:buSzPct val="150000"/>
            </a:pPr>
            <a:r>
              <a:rPr lang="cs-CZ" altLang="cs-CZ" sz="1200" dirty="0" smtClean="0"/>
              <a:t>Výsledkem </a:t>
            </a:r>
            <a:r>
              <a:rPr lang="cs-CZ" altLang="cs-CZ" sz="1200" dirty="0"/>
              <a:t>je 16 různých skupin, které byly následně kategorizovány do šesti hierarchicky uspořádaných úrovní</a:t>
            </a:r>
            <a:r>
              <a:rPr lang="cs-CZ" altLang="cs-CZ" sz="1200" dirty="0" smtClean="0"/>
              <a:t>:</a:t>
            </a:r>
          </a:p>
          <a:p>
            <a:pPr marL="1200150" lvl="2" indent="-285750">
              <a:buClr>
                <a:srgbClr val="939598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altLang="cs-CZ" sz="1200" dirty="0">
                <a:latin typeface="Arial Narrow CE"/>
              </a:rPr>
              <a:t>A – vysoce vzdělaní manažeři a odborníci</a:t>
            </a:r>
          </a:p>
          <a:p>
            <a:pPr marL="1200150" lvl="2" indent="-285750">
              <a:buClr>
                <a:srgbClr val="939598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altLang="cs-CZ" sz="1200" dirty="0" smtClean="0">
                <a:latin typeface="Arial Narrow CE"/>
              </a:rPr>
              <a:t>B </a:t>
            </a:r>
            <a:r>
              <a:rPr lang="cs-CZ" altLang="cs-CZ" sz="1200" dirty="0">
                <a:latin typeface="Arial Narrow CE"/>
              </a:rPr>
              <a:t>– střední manažeři</a:t>
            </a:r>
          </a:p>
          <a:p>
            <a:pPr marL="1200150" lvl="2" indent="-285750">
              <a:buClr>
                <a:srgbClr val="939598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altLang="cs-CZ" sz="1200" dirty="0" smtClean="0">
                <a:latin typeface="Arial Narrow CE"/>
              </a:rPr>
              <a:t>C1 – </a:t>
            </a:r>
            <a:r>
              <a:rPr lang="cs-CZ" altLang="cs-CZ" sz="1200" dirty="0">
                <a:latin typeface="Arial Narrow CE"/>
              </a:rPr>
              <a:t>vysoce vzdělaní nemanuální zaměstnanci</a:t>
            </a:r>
          </a:p>
          <a:p>
            <a:pPr marL="1200150" lvl="2" indent="-285750">
              <a:buClr>
                <a:srgbClr val="939598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altLang="cs-CZ" sz="1200" dirty="0" smtClean="0">
                <a:latin typeface="Arial Narrow CE"/>
              </a:rPr>
              <a:t>C2 </a:t>
            </a:r>
            <a:r>
              <a:rPr lang="cs-CZ" altLang="cs-CZ" sz="1200" dirty="0">
                <a:latin typeface="Arial Narrow CE"/>
              </a:rPr>
              <a:t>– kvalifikovaní pracovníci a nemanuální zaměstnanci</a:t>
            </a:r>
          </a:p>
          <a:p>
            <a:pPr marL="1200150" lvl="2" indent="-285750">
              <a:buClr>
                <a:srgbClr val="939598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altLang="cs-CZ" sz="1200" dirty="0" smtClean="0">
                <a:latin typeface="Arial Narrow CE"/>
              </a:rPr>
              <a:t>D </a:t>
            </a:r>
            <a:r>
              <a:rPr lang="cs-CZ" altLang="cs-CZ" sz="1200" dirty="0">
                <a:latin typeface="Arial Narrow CE"/>
              </a:rPr>
              <a:t>– manuální pracovníci, nižší odbornost u nemanuálních pracovníků</a:t>
            </a:r>
          </a:p>
          <a:p>
            <a:pPr marL="1200150" lvl="2" indent="-285750">
              <a:buClr>
                <a:srgbClr val="939598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altLang="cs-CZ" sz="1200" dirty="0" smtClean="0">
                <a:latin typeface="Arial Narrow CE"/>
              </a:rPr>
              <a:t>E </a:t>
            </a:r>
            <a:r>
              <a:rPr lang="cs-CZ" altLang="cs-CZ" sz="1200" dirty="0">
                <a:latin typeface="Arial Narrow CE"/>
              </a:rPr>
              <a:t>– </a:t>
            </a:r>
            <a:r>
              <a:rPr lang="cs-CZ" altLang="cs-CZ" sz="1200" dirty="0" err="1">
                <a:latin typeface="Arial Narrow CE"/>
              </a:rPr>
              <a:t>polokvalifikovaní</a:t>
            </a:r>
            <a:r>
              <a:rPr lang="cs-CZ" altLang="cs-CZ" sz="1200" dirty="0">
                <a:latin typeface="Arial Narrow CE"/>
              </a:rPr>
              <a:t> a nekvalifikovaní manuální pracovníci. </a:t>
            </a:r>
          </a:p>
          <a:p>
            <a:pPr lvl="1">
              <a:buSzPct val="150000"/>
            </a:pPr>
            <a:endParaRPr lang="cs-CZ" altLang="cs-CZ" sz="1200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0" dirty="0" smtClean="0">
                <a:latin typeface="+mn-lt"/>
              </a:rPr>
              <a:t>DESIGN VÝZKUMU</a:t>
            </a:r>
            <a:endParaRPr lang="cs-CZ" sz="24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19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337303"/>
              </p:ext>
            </p:extLst>
          </p:nvPr>
        </p:nvGraphicFramePr>
        <p:xfrm>
          <a:off x="1008838" y="1524896"/>
          <a:ext cx="6405884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Tabulka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438593"/>
              </p:ext>
            </p:extLst>
          </p:nvPr>
        </p:nvGraphicFramePr>
        <p:xfrm>
          <a:off x="4331784" y="1688143"/>
          <a:ext cx="324718" cy="45602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8898">
                <a:tc>
                  <a:txBody>
                    <a:bodyPr/>
                    <a:lstStyle/>
                    <a:p>
                      <a:pPr algn="l" fontAlgn="b"/>
                      <a:endParaRPr lang="cs-CZ" sz="800" b="0" i="1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279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8898">
                <a:tc>
                  <a:txBody>
                    <a:bodyPr/>
                    <a:lstStyle/>
                    <a:p>
                      <a:pPr algn="l" fontAlgn="b"/>
                      <a:r>
                        <a:rPr lang="cs-CZ" sz="8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116680"/>
              </p:ext>
            </p:extLst>
          </p:nvPr>
        </p:nvGraphicFramePr>
        <p:xfrm>
          <a:off x="5438924" y="1422300"/>
          <a:ext cx="4821708" cy="5048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690303" y="6101989"/>
            <a:ext cx="850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cs-CZ" sz="700" i="1" dirty="0">
                <a:solidFill>
                  <a:srgbClr val="939598"/>
                </a:solidFill>
                <a:latin typeface="+mn-lt"/>
              </a:rPr>
              <a:t>v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%, N </a:t>
            </a:r>
            <a:r>
              <a:rPr lang="cs-CZ" sz="700" i="1" dirty="0">
                <a:solidFill>
                  <a:srgbClr val="939598"/>
                </a:solidFill>
                <a:latin typeface="+mn-lt"/>
              </a:rPr>
              <a:t>= 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1012, </a:t>
            </a:r>
            <a:r>
              <a:rPr lang="cs-CZ" sz="700" i="1" dirty="0" err="1" smtClean="0">
                <a:solidFill>
                  <a:srgbClr val="939598"/>
                </a:solidFill>
                <a:latin typeface="+mn-lt"/>
              </a:rPr>
              <a:t>repre</a:t>
            </a:r>
            <a:r>
              <a:rPr lang="cs-CZ" sz="700" i="1" dirty="0" smtClean="0">
                <a:solidFill>
                  <a:srgbClr val="939598"/>
                </a:solidFill>
                <a:latin typeface="+mn-lt"/>
              </a:rPr>
              <a:t> ČR 18+</a:t>
            </a:r>
            <a:endParaRPr lang="cs-CZ" sz="700" i="1" dirty="0">
              <a:solidFill>
                <a:srgbClr val="939598"/>
              </a:solidFill>
              <a:latin typeface="+mn-lt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556480" y="2237359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591315" y="3246178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82606" y="3905407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608732" y="5258591"/>
            <a:ext cx="4176858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>
            <a:off x="5076056" y="263614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>
            <a:off x="5084765" y="3362488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5094199" y="4668990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573410" y="1809552"/>
            <a:ext cx="82708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50" b="1" dirty="0">
                <a:solidFill>
                  <a:srgbClr val="808080"/>
                </a:solidFill>
                <a:latin typeface="+mn-lt"/>
                <a:cs typeface="Arial" charset="0"/>
              </a:rPr>
              <a:t>pohlaví</a:t>
            </a:r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573410" y="2506290"/>
            <a:ext cx="61118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50" b="1" dirty="0">
                <a:solidFill>
                  <a:srgbClr val="808080"/>
                </a:solidFill>
                <a:latin typeface="+mn-lt"/>
                <a:cs typeface="Arial" charset="0"/>
              </a:rPr>
              <a:t>věk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73410" y="3370386"/>
            <a:ext cx="827088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50" b="1" dirty="0">
                <a:solidFill>
                  <a:srgbClr val="808080"/>
                </a:solidFill>
                <a:latin typeface="+mn-lt"/>
                <a:cs typeface="Arial" charset="0"/>
              </a:rPr>
              <a:t>vzdělání</a:t>
            </a: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573410" y="4483968"/>
            <a:ext cx="118745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50" b="1" dirty="0">
                <a:solidFill>
                  <a:srgbClr val="808080"/>
                </a:solidFill>
                <a:latin typeface="+mn-lt"/>
                <a:cs typeface="Arial" charset="0"/>
              </a:rPr>
              <a:t>ekonomická aktivita</a:t>
            </a:r>
          </a:p>
        </p:txBody>
      </p:sp>
      <p:sp>
        <p:nvSpPr>
          <p:cNvPr id="35" name="Text Box 19"/>
          <p:cNvSpPr txBox="1">
            <a:spLocks noChangeArrowheads="1"/>
          </p:cNvSpPr>
          <p:nvPr/>
        </p:nvSpPr>
        <p:spPr bwMode="auto">
          <a:xfrm>
            <a:off x="605043" y="5504118"/>
            <a:ext cx="1187450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50" b="1" dirty="0">
                <a:solidFill>
                  <a:srgbClr val="808080"/>
                </a:solidFill>
                <a:latin typeface="+mn-lt"/>
                <a:cs typeface="Arial" charset="0"/>
              </a:rPr>
              <a:t>čistý měsíční příjem </a:t>
            </a:r>
            <a:r>
              <a:rPr lang="cs-CZ" sz="1050" b="1" dirty="0" smtClean="0">
                <a:solidFill>
                  <a:srgbClr val="808080"/>
                </a:solidFill>
                <a:latin typeface="+mn-lt"/>
                <a:cs typeface="Arial" charset="0"/>
              </a:rPr>
              <a:t>domácnosti</a:t>
            </a:r>
            <a:endParaRPr lang="cs-CZ" sz="105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6" name="Line 17"/>
          <p:cNvSpPr>
            <a:spLocks noChangeShapeType="1"/>
          </p:cNvSpPr>
          <p:nvPr/>
        </p:nvSpPr>
        <p:spPr bwMode="auto">
          <a:xfrm>
            <a:off x="5087184" y="4374611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980072" y="1920733"/>
            <a:ext cx="93893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 b="1" dirty="0" err="1" smtClean="0">
                <a:solidFill>
                  <a:srgbClr val="808080"/>
                </a:solidFill>
                <a:latin typeface="+mn-lt"/>
                <a:cs typeface="Arial" charset="0"/>
              </a:rPr>
              <a:t>socio</a:t>
            </a:r>
            <a:r>
              <a:rPr lang="cs-CZ" sz="1000" b="1" dirty="0" smtClean="0">
                <a:solidFill>
                  <a:srgbClr val="808080"/>
                </a:solidFill>
                <a:latin typeface="+mn-lt"/>
                <a:cs typeface="Arial" charset="0"/>
              </a:rPr>
              <a:t>-ekonomický </a:t>
            </a:r>
            <a:r>
              <a:rPr lang="cs-CZ" sz="1000" b="1" dirty="0">
                <a:solidFill>
                  <a:srgbClr val="808080"/>
                </a:solidFill>
                <a:latin typeface="+mn-lt"/>
                <a:cs typeface="Arial" charset="0"/>
              </a:rPr>
              <a:t>status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5017532" y="4665791"/>
            <a:ext cx="7200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 b="1" dirty="0">
                <a:solidFill>
                  <a:srgbClr val="808080"/>
                </a:solidFill>
                <a:latin typeface="+mn-lt"/>
                <a:cs typeface="Arial" charset="0"/>
              </a:rPr>
              <a:t>velikost obce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4994195" y="5528497"/>
            <a:ext cx="7834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 b="1" dirty="0">
                <a:solidFill>
                  <a:srgbClr val="808080"/>
                </a:solidFill>
                <a:latin typeface="+mn-lt"/>
                <a:cs typeface="Arial" charset="0"/>
              </a:rPr>
              <a:t>region NUTS II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975191" y="2871430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 b="1" dirty="0" smtClean="0">
                <a:solidFill>
                  <a:srgbClr val="808080"/>
                </a:solidFill>
                <a:latin typeface="+mn-lt"/>
                <a:cs typeface="Arial" charset="0"/>
              </a:rPr>
              <a:t>typ domácnosti</a:t>
            </a:r>
            <a:endParaRPr lang="cs-CZ" sz="10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5023614" y="3392157"/>
            <a:ext cx="10081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 b="1" dirty="0" smtClean="0">
                <a:solidFill>
                  <a:srgbClr val="808080"/>
                </a:solidFill>
                <a:latin typeface="+mn-lt"/>
                <a:cs typeface="Arial" charset="0"/>
              </a:rPr>
              <a:t>děti</a:t>
            </a:r>
            <a:endParaRPr lang="cs-CZ" sz="10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47" name="Nadpis 46"/>
          <p:cNvSpPr>
            <a:spLocks noGrp="1"/>
          </p:cNvSpPr>
          <p:nvPr>
            <p:ph type="title"/>
          </p:nvPr>
        </p:nvSpPr>
        <p:spPr>
          <a:xfrm>
            <a:off x="468313" y="269776"/>
            <a:ext cx="6408737" cy="1143000"/>
          </a:xfrm>
        </p:spPr>
        <p:txBody>
          <a:bodyPr/>
          <a:lstStyle/>
          <a:p>
            <a:pPr lvl="0">
              <a:defRPr/>
            </a:pPr>
            <a:r>
              <a:rPr lang="cs-CZ" sz="2000" b="0" dirty="0" smtClean="0">
                <a:solidFill>
                  <a:srgbClr val="939598"/>
                </a:solidFill>
                <a:latin typeface="+mn-lt"/>
              </a:rPr>
              <a:t>Příloha – Profil respondentů</a:t>
            </a:r>
            <a:endParaRPr lang="cs-CZ" sz="2000" b="0" dirty="0">
              <a:latin typeface="+mn-lt"/>
            </a:endParaRP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5080190" y="3653469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0" name="Line 17"/>
          <p:cNvSpPr>
            <a:spLocks noChangeShapeType="1"/>
          </p:cNvSpPr>
          <p:nvPr/>
        </p:nvSpPr>
        <p:spPr bwMode="auto">
          <a:xfrm>
            <a:off x="5098794" y="5223193"/>
            <a:ext cx="3888826" cy="0"/>
          </a:xfrm>
          <a:prstGeom prst="line">
            <a:avLst/>
          </a:prstGeom>
          <a:noFill/>
          <a:ln w="3175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994195" y="3803606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 b="1" dirty="0" smtClean="0">
                <a:solidFill>
                  <a:srgbClr val="808080"/>
                </a:solidFill>
                <a:latin typeface="+mn-lt"/>
                <a:cs typeface="Arial" charset="0"/>
              </a:rPr>
              <a:t>využívání internetu</a:t>
            </a:r>
            <a:endParaRPr lang="cs-CZ" sz="10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5012757" y="4317725"/>
            <a:ext cx="10081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000" b="1" dirty="0" smtClean="0">
                <a:solidFill>
                  <a:srgbClr val="808080"/>
                </a:solidFill>
                <a:latin typeface="+mn-lt"/>
                <a:cs typeface="Arial" charset="0"/>
              </a:rPr>
              <a:t>profil na soc. sítích</a:t>
            </a:r>
            <a:endParaRPr lang="cs-CZ" sz="1000" b="1" dirty="0">
              <a:solidFill>
                <a:srgbClr val="808080"/>
              </a:solidFill>
              <a:latin typeface="+mn-lt"/>
              <a:cs typeface="Arial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332550"/>
              </p:ext>
            </p:extLst>
          </p:nvPr>
        </p:nvGraphicFramePr>
        <p:xfrm>
          <a:off x="8680345" y="1748462"/>
          <a:ext cx="429183" cy="4605664"/>
        </p:xfrm>
        <a:graphic>
          <a:graphicData uri="http://schemas.openxmlformats.org/drawingml/2006/table">
            <a:tbl>
              <a:tblPr/>
              <a:tblGrid>
                <a:gridCol w="429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132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163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256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268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97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174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455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329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309 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600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144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467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545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377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181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235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125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116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107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141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161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119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3927">
                <a:tc>
                  <a:txBody>
                    <a:bodyPr/>
                    <a:lstStyle/>
                    <a:p>
                      <a:pPr algn="l" fontAlgn="b"/>
                      <a:r>
                        <a:rPr lang="cs-CZ" sz="700" b="0" i="1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118        </a:t>
                      </a:r>
                    </a:p>
                  </a:txBody>
                  <a:tcPr marL="6706" marR="6706" marT="670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72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4" y="-13692"/>
            <a:ext cx="9140632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6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352928" cy="4425950"/>
          </a:xfrm>
        </p:spPr>
        <p:txBody>
          <a:bodyPr/>
          <a:lstStyle/>
          <a:p>
            <a:pPr>
              <a:buSzPct val="150000"/>
            </a:pPr>
            <a:r>
              <a:rPr lang="cs-CZ" altLang="cs-CZ" dirty="0" smtClean="0"/>
              <a:t>NUTS II</a:t>
            </a:r>
            <a:endParaRPr lang="cs-CZ" altLang="cs-CZ" dirty="0"/>
          </a:p>
          <a:p>
            <a:pPr lvl="1">
              <a:spcBef>
                <a:spcPts val="0"/>
              </a:spcBef>
              <a:buSzPct val="150000"/>
            </a:pPr>
            <a:r>
              <a:rPr lang="cs-CZ" altLang="cs-CZ" sz="1200" dirty="0"/>
              <a:t>Kvóta pro výběr vzorku, která zajišťuje reprezentativnost </a:t>
            </a:r>
            <a:endParaRPr lang="cs-CZ" altLang="cs-CZ" sz="1200" dirty="0" smtClean="0"/>
          </a:p>
          <a:p>
            <a:pPr lvl="1">
              <a:spcBef>
                <a:spcPts val="0"/>
              </a:spcBef>
              <a:buSzPct val="150000"/>
              <a:buNone/>
            </a:pPr>
            <a:r>
              <a:rPr lang="cs-CZ" altLang="cs-CZ" sz="1200" dirty="0" smtClean="0"/>
              <a:t>	výběrového </a:t>
            </a:r>
            <a:r>
              <a:rPr lang="cs-CZ" altLang="cs-CZ" sz="1200" dirty="0"/>
              <a:t>vzorku ve vztahu k cílové populaci, je </a:t>
            </a:r>
            <a:endParaRPr lang="cs-CZ" altLang="cs-CZ" sz="1200" dirty="0" smtClean="0"/>
          </a:p>
          <a:p>
            <a:pPr lvl="1">
              <a:spcBef>
                <a:spcPts val="0"/>
              </a:spcBef>
              <a:buSzPct val="150000"/>
              <a:buNone/>
            </a:pPr>
            <a:r>
              <a:rPr lang="cs-CZ" altLang="cs-CZ" sz="1200" dirty="0" smtClean="0"/>
              <a:t>	konstruována </a:t>
            </a:r>
            <a:r>
              <a:rPr lang="cs-CZ" altLang="cs-CZ" sz="1200" dirty="0"/>
              <a:t>na úrovni krajů (NUTS III). </a:t>
            </a:r>
            <a:endParaRPr lang="cs-CZ" altLang="cs-CZ" sz="1200" dirty="0" smtClean="0"/>
          </a:p>
          <a:p>
            <a:pPr lvl="1">
              <a:spcBef>
                <a:spcPts val="0"/>
              </a:spcBef>
              <a:buSzPct val="150000"/>
              <a:buNone/>
            </a:pPr>
            <a:endParaRPr lang="cs-CZ" altLang="cs-CZ" sz="1200" dirty="0" smtClean="0"/>
          </a:p>
          <a:p>
            <a:pPr lvl="1">
              <a:spcBef>
                <a:spcPts val="0"/>
              </a:spcBef>
              <a:buSzPct val="150000"/>
            </a:pPr>
            <a:r>
              <a:rPr lang="cs-CZ" altLang="cs-CZ" sz="1200" dirty="0" smtClean="0"/>
              <a:t>Při </a:t>
            </a:r>
            <a:r>
              <a:rPr lang="cs-CZ" altLang="cs-CZ" sz="1200" dirty="0"/>
              <a:t>standardním reprezentativním vzorku cca 1000 </a:t>
            </a:r>
            <a:endParaRPr lang="cs-CZ" altLang="cs-CZ" sz="1200" dirty="0" smtClean="0"/>
          </a:p>
          <a:p>
            <a:pPr lvl="1" indent="-23813">
              <a:spcBef>
                <a:spcPts val="0"/>
              </a:spcBef>
              <a:buSzPct val="150000"/>
              <a:buNone/>
            </a:pPr>
            <a:r>
              <a:rPr lang="cs-CZ" altLang="cs-CZ" sz="1200" dirty="0" smtClean="0"/>
              <a:t>respondentů </a:t>
            </a:r>
            <a:r>
              <a:rPr lang="cs-CZ" altLang="cs-CZ" sz="1200" dirty="0"/>
              <a:t>však výstupy za některé kraje mohou být </a:t>
            </a:r>
            <a:endParaRPr lang="cs-CZ" altLang="cs-CZ" sz="1200" dirty="0" smtClean="0"/>
          </a:p>
          <a:p>
            <a:pPr lvl="1" indent="-23813">
              <a:spcBef>
                <a:spcPts val="0"/>
              </a:spcBef>
              <a:buSzPct val="150000"/>
              <a:buNone/>
            </a:pPr>
            <a:r>
              <a:rPr lang="cs-CZ" altLang="cs-CZ" sz="1200" dirty="0" smtClean="0"/>
              <a:t>méně </a:t>
            </a:r>
            <a:r>
              <a:rPr lang="cs-CZ" altLang="cs-CZ" sz="1200" dirty="0"/>
              <a:t>přesné v důsledku malého vzorku respondentů </a:t>
            </a:r>
            <a:endParaRPr lang="cs-CZ" altLang="cs-CZ" sz="1200" dirty="0" smtClean="0"/>
          </a:p>
          <a:p>
            <a:pPr lvl="1" indent="-23813">
              <a:spcBef>
                <a:spcPts val="0"/>
              </a:spcBef>
              <a:buSzPct val="150000"/>
              <a:buNone/>
            </a:pPr>
            <a:r>
              <a:rPr lang="cs-CZ" altLang="cs-CZ" sz="1200" dirty="0" smtClean="0"/>
              <a:t>v </a:t>
            </a:r>
            <a:r>
              <a:rPr lang="cs-CZ" altLang="cs-CZ" sz="1200" dirty="0"/>
              <a:t>daném regionu, což se týká zejména menších krajů, </a:t>
            </a:r>
            <a:endParaRPr lang="cs-CZ" altLang="cs-CZ" sz="1200" dirty="0" smtClean="0"/>
          </a:p>
          <a:p>
            <a:pPr lvl="1" indent="-23813">
              <a:spcBef>
                <a:spcPts val="0"/>
              </a:spcBef>
              <a:buSzPct val="150000"/>
              <a:buNone/>
            </a:pPr>
            <a:r>
              <a:rPr lang="cs-CZ" altLang="cs-CZ" sz="1200" dirty="0" smtClean="0"/>
              <a:t>jako </a:t>
            </a:r>
            <a:r>
              <a:rPr lang="cs-CZ" altLang="cs-CZ" sz="1200" dirty="0"/>
              <a:t>je Karlovarský či Liberecký. Proto ve zprávě pracujeme </a:t>
            </a:r>
            <a:endParaRPr lang="cs-CZ" altLang="cs-CZ" sz="1200" dirty="0" smtClean="0"/>
          </a:p>
          <a:p>
            <a:pPr lvl="1" indent="-23813">
              <a:spcBef>
                <a:spcPts val="0"/>
              </a:spcBef>
              <a:buSzPct val="150000"/>
              <a:buNone/>
            </a:pPr>
            <a:r>
              <a:rPr lang="cs-CZ" altLang="cs-CZ" sz="1200" dirty="0" smtClean="0"/>
              <a:t>s </a:t>
            </a:r>
            <a:r>
              <a:rPr lang="cs-CZ" altLang="cs-CZ" sz="1200" dirty="0"/>
              <a:t>většími celky na úrovni NUTS II, čímž tento problém eliminujeme</a:t>
            </a:r>
            <a:r>
              <a:rPr lang="cs-CZ" altLang="cs-CZ" sz="1200" dirty="0" smtClean="0"/>
              <a:t>.</a:t>
            </a:r>
          </a:p>
          <a:p>
            <a:pPr lvl="1">
              <a:buSzPct val="150000"/>
            </a:pPr>
            <a:endParaRPr lang="cs-CZ" altLang="cs-CZ" sz="1200" dirty="0" smtClean="0"/>
          </a:p>
          <a:p>
            <a:pPr lvl="0">
              <a:buSzPct val="150000"/>
            </a:pPr>
            <a:r>
              <a:rPr lang="cs-CZ" altLang="cs-CZ" dirty="0" smtClean="0"/>
              <a:t>Interval spolehlivosti pro populaci ČR</a:t>
            </a:r>
          </a:p>
          <a:p>
            <a:pPr lvl="0">
              <a:buSzPct val="150000"/>
            </a:pPr>
            <a:endParaRPr lang="cs-CZ" altLang="cs-CZ" dirty="0" smtClean="0"/>
          </a:p>
          <a:p>
            <a:pPr lvl="0">
              <a:buSzPct val="150000"/>
            </a:pPr>
            <a:endParaRPr lang="cs-CZ" altLang="cs-CZ" dirty="0" smtClean="0"/>
          </a:p>
          <a:p>
            <a:pPr lvl="0">
              <a:buSzPct val="150000"/>
            </a:pPr>
            <a:endParaRPr lang="cs-CZ" altLang="cs-CZ" dirty="0" smtClean="0"/>
          </a:p>
          <a:p>
            <a:pPr lvl="0">
              <a:buSzPct val="150000"/>
            </a:pPr>
            <a:endParaRPr lang="cs-CZ" altLang="cs-CZ" dirty="0" smtClean="0"/>
          </a:p>
          <a:p>
            <a:pPr lvl="0">
              <a:buSzPct val="150000"/>
            </a:pPr>
            <a:endParaRPr lang="cs-CZ" altLang="cs-CZ" dirty="0" smtClean="0"/>
          </a:p>
          <a:p>
            <a:pPr lvl="0">
              <a:buSzPct val="150000"/>
            </a:pPr>
            <a:endParaRPr lang="cs-CZ" altLang="cs-CZ" dirty="0" smtClean="0"/>
          </a:p>
          <a:p>
            <a:pPr lvl="0">
              <a:buSzPct val="150000"/>
            </a:pPr>
            <a:endParaRPr lang="cs-CZ" altLang="cs-CZ" dirty="0" smtClean="0"/>
          </a:p>
          <a:p>
            <a:pPr>
              <a:buSzPct val="150000"/>
            </a:pPr>
            <a:r>
              <a:rPr lang="cs-CZ" altLang="cs-CZ" sz="1200" dirty="0" smtClean="0"/>
              <a:t>Tam kde je to možné, jsou získaná data srovnána s předchozí vlnou výzkumu, který agentura </a:t>
            </a:r>
            <a:r>
              <a:rPr lang="cs-CZ" altLang="cs-CZ" sz="1200" dirty="0" err="1" smtClean="0"/>
              <a:t>Focus</a:t>
            </a:r>
            <a:r>
              <a:rPr lang="cs-CZ" altLang="cs-CZ" sz="1200" dirty="0" smtClean="0"/>
              <a:t> realizovala v srpnu 2015. </a:t>
            </a:r>
          </a:p>
          <a:p>
            <a:pPr lvl="1">
              <a:buSzPct val="150000"/>
            </a:pPr>
            <a:endParaRPr lang="cs-CZ" altLang="cs-CZ" sz="1200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0" dirty="0" smtClean="0">
                <a:latin typeface="+mn-lt"/>
              </a:rPr>
              <a:t>DESIGN VÝZKUMU</a:t>
            </a:r>
            <a:endParaRPr lang="cs-CZ" sz="2400" b="0" dirty="0">
              <a:latin typeface="+mn-lt"/>
            </a:endParaRPr>
          </a:p>
        </p:txBody>
      </p:sp>
      <p:pic>
        <p:nvPicPr>
          <p:cNvPr id="3074" name="Picture 2" descr="https://euroskop.cz/gallery/69/20751-nuts_ii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6F4EB"/>
              </a:clrFrom>
              <a:clrTo>
                <a:srgbClr val="F6F4EB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894" y="1629395"/>
            <a:ext cx="3399921" cy="1943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095900"/>
              </p:ext>
            </p:extLst>
          </p:nvPr>
        </p:nvGraphicFramePr>
        <p:xfrm>
          <a:off x="891126" y="4115131"/>
          <a:ext cx="7920886" cy="1584174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908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88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8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94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94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88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88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944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944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0264">
                <a:tc>
                  <a:txBody>
                    <a:bodyPr/>
                    <a:lstStyle/>
                    <a:p>
                      <a:pPr algn="just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0" kern="1200" dirty="0"/>
                        <a:t>N </a:t>
                      </a:r>
                      <a:endParaRPr lang="cs-CZ" sz="1000" b="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4213" marT="421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0" kern="1200" dirty="0" smtClean="0"/>
                        <a:t>3 % / 97 %</a:t>
                      </a:r>
                      <a:endParaRPr lang="cs-CZ" sz="1000" b="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0" kern="1200" dirty="0" smtClean="0"/>
                        <a:t>5 % / 95 % </a:t>
                      </a:r>
                      <a:endParaRPr lang="cs-CZ" sz="1000" b="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0" kern="1200" dirty="0" smtClean="0"/>
                        <a:t>10 % / 90 % </a:t>
                      </a:r>
                      <a:endParaRPr lang="cs-CZ" sz="1000" b="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0" kern="1200" dirty="0" smtClean="0"/>
                        <a:t>15 % / 85 % </a:t>
                      </a:r>
                      <a:endParaRPr lang="cs-CZ" sz="1000" b="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0" kern="1200" dirty="0" smtClean="0"/>
                        <a:t>20 % / 80 % </a:t>
                      </a:r>
                      <a:endParaRPr lang="cs-CZ" sz="1000" b="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0" kern="1200" dirty="0" smtClean="0"/>
                        <a:t>25 % / 75 % </a:t>
                      </a:r>
                      <a:endParaRPr lang="cs-CZ" sz="1000" b="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0" kern="1200" dirty="0" smtClean="0"/>
                        <a:t>30 % / 70 % </a:t>
                      </a:r>
                      <a:endParaRPr lang="cs-CZ" sz="1000" b="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0" kern="1200" dirty="0" smtClean="0"/>
                        <a:t>40 % / 60 % </a:t>
                      </a:r>
                      <a:endParaRPr lang="cs-CZ" sz="1000" b="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b="0" kern="1200" dirty="0" smtClean="0"/>
                        <a:t>50 % / 50 %</a:t>
                      </a:r>
                      <a:endParaRPr lang="cs-CZ" sz="1000" b="0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130">
                <a:tc>
                  <a:txBody>
                    <a:bodyPr/>
                    <a:lstStyle/>
                    <a:p>
                      <a:pPr algn="just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100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3,4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4,4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6,0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7,1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8,0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8,7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9,2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9,8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10,0 </a:t>
                      </a:r>
                      <a:endParaRPr lang="cs-CZ" sz="10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130">
                <a:tc>
                  <a:txBody>
                    <a:bodyPr/>
                    <a:lstStyle/>
                    <a:p>
                      <a:pPr algn="just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200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2,4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/>
                        <a:t>3,1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/>
                        <a:t>4,2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/>
                        <a:t>5,0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5,7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6,1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6,5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6,9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7,1 </a:t>
                      </a:r>
                      <a:endParaRPr lang="cs-CZ" sz="10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130">
                <a:tc>
                  <a:txBody>
                    <a:bodyPr/>
                    <a:lstStyle/>
                    <a:p>
                      <a:pPr algn="just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300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2,0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/>
                        <a:t>2,5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/>
                        <a:t>3,5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/>
                        <a:t>4,1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/>
                        <a:t>4,6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/>
                        <a:t>5,0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5,3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5,7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5,8 </a:t>
                      </a:r>
                      <a:endParaRPr lang="cs-CZ" sz="10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130">
                <a:tc>
                  <a:txBody>
                    <a:bodyPr/>
                    <a:lstStyle/>
                    <a:p>
                      <a:pPr algn="just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400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1,7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2,2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3,0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3,6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4,0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4,3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4,6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4,9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5,0 </a:t>
                      </a:r>
                      <a:endParaRPr lang="cs-CZ" sz="10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130">
                <a:tc>
                  <a:txBody>
                    <a:bodyPr/>
                    <a:lstStyle/>
                    <a:p>
                      <a:pPr algn="just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500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/>
                        <a:t>1,5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/>
                        <a:t>1,9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2,7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3,2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/>
                        <a:t>3,6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3,9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/>
                        <a:t>4,1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4,4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4,5 </a:t>
                      </a:r>
                      <a:endParaRPr lang="cs-CZ" sz="10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130">
                <a:tc>
                  <a:txBody>
                    <a:bodyPr/>
                    <a:lstStyle/>
                    <a:p>
                      <a:pPr algn="just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 smtClean="0"/>
                        <a:t>700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/>
                        <a:t>1,2 </a:t>
                      </a:r>
                      <a:endParaRPr lang="cs-CZ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1,6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2,2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2,6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2,9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3,2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3,3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3,6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3,7 </a:t>
                      </a:r>
                      <a:endParaRPr lang="cs-CZ" sz="10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130">
                <a:tc>
                  <a:txBody>
                    <a:bodyPr/>
                    <a:lstStyle/>
                    <a:p>
                      <a:pPr algn="just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1000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1,1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1,4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1,9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2,3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2,5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2,7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2,9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3,1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1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000" kern="1200" dirty="0"/>
                        <a:t>3,1 </a:t>
                      </a:r>
                      <a:endParaRPr lang="cs-CZ" sz="1000" b="1" dirty="0">
                        <a:solidFill>
                          <a:srgbClr val="FFFF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728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0" dirty="0" smtClean="0">
                <a:latin typeface="+mn-lt"/>
              </a:rPr>
              <a:t>2. SHRNUTÍ HLAVNÍCH ZJIŠTĚNÍ</a:t>
            </a:r>
            <a:endParaRPr lang="cs-CZ" altLang="cs-CZ" sz="24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8507288" cy="4425950"/>
          </a:xfrm>
        </p:spPr>
        <p:txBody>
          <a:bodyPr/>
          <a:lstStyle/>
          <a:p>
            <a:r>
              <a:rPr lang="cs-CZ" dirty="0" smtClean="0"/>
              <a:t>Ve srovnání s předchozí vlnou výzkumu z roku 2015 se ukazuje</a:t>
            </a:r>
            <a:r>
              <a:rPr lang="cs-CZ" dirty="0"/>
              <a:t>, že v české populaci </a:t>
            </a:r>
            <a:r>
              <a:rPr lang="cs-CZ" dirty="0" smtClean="0"/>
              <a:t>téma násilí </a:t>
            </a:r>
            <a:r>
              <a:rPr lang="cs-CZ" dirty="0"/>
              <a:t>na ženách, konkrétně problematika </a:t>
            </a:r>
            <a:r>
              <a:rPr lang="cs-CZ" dirty="0" smtClean="0"/>
              <a:t>znásilnění stále rezonuje a zůstává </a:t>
            </a:r>
            <a:r>
              <a:rPr lang="cs-CZ" b="1" dirty="0" smtClean="0"/>
              <a:t>zatíženo určitou mírou předsudků </a:t>
            </a:r>
            <a:r>
              <a:rPr lang="cs-CZ" b="1" dirty="0"/>
              <a:t>i </a:t>
            </a:r>
            <a:r>
              <a:rPr lang="cs-CZ" b="1" dirty="0" smtClean="0"/>
              <a:t>neinformovaností</a:t>
            </a:r>
            <a:r>
              <a:rPr lang="cs-CZ" dirty="0" smtClean="0"/>
              <a:t>. </a:t>
            </a:r>
          </a:p>
          <a:p>
            <a:endParaRPr lang="cs-CZ" dirty="0" smtClean="0"/>
          </a:p>
          <a:p>
            <a:r>
              <a:rPr lang="cs-CZ" dirty="0"/>
              <a:t>V populaci </a:t>
            </a:r>
            <a:r>
              <a:rPr lang="cs-CZ" dirty="0" smtClean="0"/>
              <a:t>zůstává poměrně výrazný názor, </a:t>
            </a:r>
            <a:r>
              <a:rPr lang="cs-CZ" dirty="0"/>
              <a:t>že pachatelem znásilnění je </a:t>
            </a:r>
            <a:r>
              <a:rPr lang="cs-CZ" dirty="0" smtClean="0"/>
              <a:t>často </a:t>
            </a:r>
            <a:r>
              <a:rPr lang="cs-CZ" dirty="0"/>
              <a:t>nějaká </a:t>
            </a:r>
            <a:r>
              <a:rPr lang="cs-CZ" b="1" dirty="0"/>
              <a:t>neznámá, cizí osoba</a:t>
            </a:r>
            <a:r>
              <a:rPr lang="cs-CZ" dirty="0"/>
              <a:t>. </a:t>
            </a:r>
            <a:r>
              <a:rPr lang="cs-CZ" dirty="0" smtClean="0"/>
              <a:t>Zůstává stále nadpoloviční většina </a:t>
            </a:r>
            <a:r>
              <a:rPr lang="cs-CZ" dirty="0">
                <a:solidFill>
                  <a:schemeClr val="tx1"/>
                </a:solidFill>
              </a:rPr>
              <a:t>dospělé </a:t>
            </a:r>
            <a:r>
              <a:rPr lang="cs-CZ" dirty="0" smtClean="0">
                <a:solidFill>
                  <a:schemeClr val="tx1"/>
                </a:solidFill>
              </a:rPr>
              <a:t>populace zastávající názor, že v</a:t>
            </a:r>
            <a:r>
              <a:rPr lang="cs-CZ" dirty="0">
                <a:solidFill>
                  <a:schemeClr val="tx1"/>
                </a:solidFill>
              </a:rPr>
              <a:t> jistých případech či situacích </a:t>
            </a:r>
            <a:r>
              <a:rPr lang="cs-CZ" dirty="0" smtClean="0">
                <a:solidFill>
                  <a:schemeClr val="tx1"/>
                </a:solidFill>
              </a:rPr>
              <a:t>je žena alespoň </a:t>
            </a:r>
            <a:r>
              <a:rPr lang="cs-CZ" b="1" dirty="0" smtClean="0">
                <a:solidFill>
                  <a:schemeClr val="tx1"/>
                </a:solidFill>
              </a:rPr>
              <a:t>částečně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smtClean="0">
                <a:solidFill>
                  <a:schemeClr val="tx1"/>
                </a:solidFill>
              </a:rPr>
              <a:t>spoluzodpovědná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za své znásilnění. </a:t>
            </a: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K určité změně přece jen dochází – </a:t>
            </a:r>
            <a:r>
              <a:rPr lang="cs-CZ" b="1" dirty="0" smtClean="0"/>
              <a:t>míra předsudků </a:t>
            </a:r>
            <a:r>
              <a:rPr lang="cs-CZ" dirty="0" smtClean="0"/>
              <a:t>je stále patrná, ale vykazuje </a:t>
            </a:r>
            <a:r>
              <a:rPr lang="cs-CZ" b="1" dirty="0" smtClean="0"/>
              <a:t>mírně klesající tendenci</a:t>
            </a:r>
            <a:r>
              <a:rPr lang="cs-CZ" dirty="0" smtClean="0"/>
              <a:t>. Podíl osob s určitou mírou </a:t>
            </a:r>
            <a:r>
              <a:rPr lang="cs-CZ" dirty="0" err="1" smtClean="0"/>
              <a:t>stereotypizace</a:t>
            </a:r>
            <a:r>
              <a:rPr lang="cs-CZ" dirty="0" smtClean="0"/>
              <a:t> oběti tvoří stále více než polovinu dotázaných, avšak přece jen je patrný pokles (-5 % vs. 2015). </a:t>
            </a:r>
          </a:p>
          <a:p>
            <a:endParaRPr lang="cs-CZ" dirty="0"/>
          </a:p>
          <a:p>
            <a:r>
              <a:rPr lang="cs-CZ" dirty="0" smtClean="0"/>
              <a:t>Názory na </a:t>
            </a:r>
            <a:r>
              <a:rPr lang="cs-CZ" dirty="0" err="1" smtClean="0"/>
              <a:t>sterotypizaci</a:t>
            </a:r>
            <a:r>
              <a:rPr lang="cs-CZ" dirty="0" smtClean="0"/>
              <a:t> násilí se odvíjí zejména od vzdělání. Obecně platí, že s rostoucím vzděláním klesá míry předsudků.  U osob se středoškolským vzděláním je míra </a:t>
            </a:r>
            <a:r>
              <a:rPr lang="cs-CZ" dirty="0" err="1" smtClean="0"/>
              <a:t>stereotypizace</a:t>
            </a:r>
            <a:r>
              <a:rPr lang="cs-CZ" dirty="0" smtClean="0"/>
              <a:t> větší u mužů než u žen.</a:t>
            </a:r>
          </a:p>
          <a:p>
            <a:endParaRPr lang="cs-CZ" i="1" dirty="0" smtClean="0"/>
          </a:p>
          <a:p>
            <a:r>
              <a:rPr lang="cs-CZ" b="1" dirty="0" smtClean="0"/>
              <a:t>Mírně se rozšiřuje povědomí </a:t>
            </a:r>
            <a:r>
              <a:rPr lang="cs-CZ" dirty="0" smtClean="0"/>
              <a:t>o vyšším počtu znásilněných žen během roku a také pozvolna narůstá uvědomění, že </a:t>
            </a:r>
            <a:r>
              <a:rPr lang="cs-CZ" b="1" dirty="0" smtClean="0"/>
              <a:t>pachatelem</a:t>
            </a:r>
            <a:r>
              <a:rPr lang="cs-CZ" dirty="0" smtClean="0"/>
              <a:t> může být </a:t>
            </a:r>
            <a:r>
              <a:rPr lang="cs-CZ" b="1" dirty="0" smtClean="0"/>
              <a:t>někdo blízký </a:t>
            </a:r>
            <a:r>
              <a:rPr lang="cs-CZ" sz="1200" dirty="0" smtClean="0"/>
              <a:t>(žijící přímo v partnerství nebo mimo něj).</a:t>
            </a:r>
          </a:p>
          <a:p>
            <a:endParaRPr lang="cs-CZ" i="1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66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0" dirty="0">
                <a:latin typeface="+mn-lt"/>
              </a:rPr>
              <a:t>SHRNUTÍ HLAVNÍCH ZJIŠTĚNÍ</a:t>
            </a:r>
            <a:endParaRPr lang="cs-CZ" altLang="cs-CZ" sz="24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8507288" cy="4425950"/>
          </a:xfrm>
        </p:spPr>
        <p:txBody>
          <a:bodyPr/>
          <a:lstStyle/>
          <a:p>
            <a:r>
              <a:rPr lang="cs-CZ" dirty="0" smtClean="0"/>
              <a:t>I přes přetrvávající stereotypní nahlížení problematiky násilí na ženách </a:t>
            </a:r>
            <a:r>
              <a:rPr lang="cs-CZ" b="1" dirty="0" smtClean="0"/>
              <a:t>není</a:t>
            </a:r>
            <a:r>
              <a:rPr lang="cs-CZ" dirty="0" smtClean="0"/>
              <a:t> dané téma občanům ČR </a:t>
            </a:r>
            <a:r>
              <a:rPr lang="cs-CZ" b="1" dirty="0" smtClean="0"/>
              <a:t>lhostejné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Přes 70 % </a:t>
            </a:r>
            <a:r>
              <a:rPr lang="cs-CZ" dirty="0"/>
              <a:t>dotázaných si myslí, že současná situace v oblasti násilí na ženách v rámci ČR </a:t>
            </a:r>
            <a:r>
              <a:rPr lang="cs-CZ" b="1" dirty="0"/>
              <a:t>je </a:t>
            </a:r>
            <a:r>
              <a:rPr lang="cs-CZ" b="1" dirty="0" smtClean="0"/>
              <a:t>problém </a:t>
            </a:r>
            <a:r>
              <a:rPr lang="cs-CZ" dirty="0" smtClean="0"/>
              <a:t>(25 % říká, že je </a:t>
            </a:r>
            <a:r>
              <a:rPr lang="cs-CZ" dirty="0"/>
              <a:t>to </a:t>
            </a:r>
            <a:r>
              <a:rPr lang="cs-CZ" b="1" dirty="0"/>
              <a:t>rozhodně</a:t>
            </a:r>
            <a:r>
              <a:rPr lang="cs-CZ" dirty="0"/>
              <a:t> </a:t>
            </a:r>
            <a:r>
              <a:rPr lang="cs-CZ" dirty="0" smtClean="0"/>
              <a:t>problém).</a:t>
            </a:r>
            <a:endParaRPr lang="cs-CZ" dirty="0"/>
          </a:p>
          <a:p>
            <a:endParaRPr lang="cs-CZ" i="1" dirty="0" smtClean="0"/>
          </a:p>
          <a:p>
            <a:r>
              <a:rPr lang="cs-CZ" dirty="0" smtClean="0"/>
              <a:t>Ještě </a:t>
            </a:r>
            <a:r>
              <a:rPr lang="cs-CZ" dirty="0"/>
              <a:t>silněji vnímají obyvatelé České republiky </a:t>
            </a:r>
            <a:r>
              <a:rPr lang="cs-CZ" b="1" dirty="0"/>
              <a:t>potřebu zesílení prevence </a:t>
            </a:r>
            <a:r>
              <a:rPr lang="cs-CZ" dirty="0"/>
              <a:t>v oblasti těchto společensky nežádoucích </a:t>
            </a:r>
            <a:r>
              <a:rPr lang="cs-CZ" dirty="0" smtClean="0"/>
              <a:t>jevů – po větším zaměření ČR na prevenci násilí na ženách volá 84 % všech dotázaných.</a:t>
            </a:r>
            <a:endParaRPr lang="cs-CZ" i="1" dirty="0" smtClean="0"/>
          </a:p>
          <a:p>
            <a:pPr lvl="1"/>
            <a:r>
              <a:rPr lang="cs-CZ" sz="1200" dirty="0" smtClean="0"/>
              <a:t>Obecně platí, že čím více dotázaní vnímají současnou situaci v oblasti násilí na ženách jako problém, tím více volají po zintenzivnění prevence.</a:t>
            </a:r>
            <a:endParaRPr lang="cs-CZ" sz="1200" dirty="0"/>
          </a:p>
          <a:p>
            <a:endParaRPr lang="cs-CZ" i="1" dirty="0" smtClean="0"/>
          </a:p>
          <a:p>
            <a:r>
              <a:rPr lang="cs-CZ" dirty="0" smtClean="0"/>
              <a:t>Pomalu </a:t>
            </a:r>
            <a:r>
              <a:rPr lang="cs-CZ" dirty="0"/>
              <a:t>dochází k nápravě </a:t>
            </a:r>
            <a:r>
              <a:rPr lang="cs-CZ" dirty="0" smtClean="0"/>
              <a:t>převládajícího </a:t>
            </a:r>
            <a:r>
              <a:rPr lang="cs-CZ" dirty="0"/>
              <a:t>přesvědčení v české veřejnosti </a:t>
            </a:r>
            <a:r>
              <a:rPr lang="cs-CZ" sz="1200" dirty="0" smtClean="0"/>
              <a:t>(realističtější odhad </a:t>
            </a:r>
            <a:r>
              <a:rPr lang="cs-CZ" sz="1200" dirty="0"/>
              <a:t>počtu obětí, </a:t>
            </a:r>
            <a:r>
              <a:rPr lang="cs-CZ" sz="1200" dirty="0" smtClean="0"/>
              <a:t>identifikace osoby </a:t>
            </a:r>
            <a:r>
              <a:rPr lang="cs-CZ" sz="1200" dirty="0"/>
              <a:t>pachatele, </a:t>
            </a:r>
            <a:r>
              <a:rPr lang="cs-CZ" sz="1200" dirty="0" smtClean="0"/>
              <a:t>nižší míra </a:t>
            </a:r>
            <a:r>
              <a:rPr lang="cs-CZ" sz="1200" dirty="0" err="1" smtClean="0"/>
              <a:t>stereotypizace</a:t>
            </a:r>
            <a:r>
              <a:rPr lang="cs-CZ" sz="1200" dirty="0"/>
              <a:t>)</a:t>
            </a:r>
            <a:r>
              <a:rPr lang="cs-CZ" dirty="0"/>
              <a:t> v oblasti násilí na ženách, avšak stále zůstává výrazný prostor pracovat nejen s předsudky a špatným úsudkem, ale zejména silněji se objevující </a:t>
            </a:r>
            <a:r>
              <a:rPr lang="cs-CZ" b="1" dirty="0" smtClean="0"/>
              <a:t>absencí odpovědí </a:t>
            </a:r>
            <a:r>
              <a:rPr lang="cs-CZ" dirty="0" smtClean="0"/>
              <a:t>či záměrnou zdrženlivostí. </a:t>
            </a:r>
          </a:p>
          <a:p>
            <a:pPr lvl="1"/>
            <a:r>
              <a:rPr lang="cs-CZ" sz="1200" dirty="0" smtClean="0"/>
              <a:t>To může být dáno opatrností či nechutí </a:t>
            </a:r>
            <a:r>
              <a:rPr lang="cs-CZ" sz="1200" dirty="0"/>
              <a:t>se k těmto otázkám vyjadřovat. I proto je důležité neustále zvyšovat reálné povědomí a </a:t>
            </a:r>
            <a:r>
              <a:rPr lang="cs-CZ" sz="1200" dirty="0" smtClean="0"/>
              <a:t>přinášet pravdivé </a:t>
            </a:r>
            <a:r>
              <a:rPr lang="cs-CZ" sz="1200" dirty="0"/>
              <a:t>informace o </a:t>
            </a:r>
            <a:r>
              <a:rPr lang="cs-CZ" sz="1200" dirty="0" smtClean="0"/>
              <a:t>dané problematice</a:t>
            </a:r>
            <a:r>
              <a:rPr lang="cs-CZ" sz="1200" dirty="0"/>
              <a:t>, aby se staly běžnou součástí veřejného mínění. </a:t>
            </a:r>
          </a:p>
          <a:p>
            <a:endParaRPr lang="cs-CZ" i="1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07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0" dirty="0" smtClean="0">
                <a:latin typeface="+mn-lt"/>
              </a:rPr>
              <a:t>3. PROBLEMATIKA NÁSILÍ NA ŽENÁCH OPTIKOU ČESKÉ POPULACE</a:t>
            </a:r>
            <a:endParaRPr lang="cs-CZ" altLang="cs-CZ" sz="24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395536" y="1549967"/>
            <a:ext cx="8363272" cy="442595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Podle odhadů české dospělé populace je průměrně v České republice každoročně obětmi znásilnění </a:t>
            </a:r>
            <a:r>
              <a:rPr lang="cs-CZ" dirty="0" smtClean="0"/>
              <a:t>až 10 000 žen, což je 5x vyšší odhad než před třemi lety. 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200" dirty="0" smtClean="0"/>
              <a:t>Při vyloučení extrémních hodnot</a:t>
            </a:r>
            <a:r>
              <a:rPr lang="en-US" sz="1200" dirty="0" smtClean="0"/>
              <a:t>* </a:t>
            </a:r>
            <a:r>
              <a:rPr lang="cs-CZ" sz="1200" dirty="0" smtClean="0"/>
              <a:t>činí průměr 3 225.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200" dirty="0" smtClean="0"/>
              <a:t>Nejčastěji respondenti </a:t>
            </a:r>
            <a:r>
              <a:rPr lang="cs-CZ" sz="1200" dirty="0"/>
              <a:t>uváděli číslo </a:t>
            </a:r>
            <a:r>
              <a:rPr lang="cs-CZ" sz="1200" dirty="0" smtClean="0"/>
              <a:t>1000 (totožné jako v roce 2015).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sz="1200" dirty="0" smtClean="0"/>
              <a:t>Střední hodnota (medián) činí aktuálně 1000 a je tedy dvojnásobná oproti 2015.</a:t>
            </a:r>
          </a:p>
          <a:p>
            <a:pPr lvl="1">
              <a:spcBef>
                <a:spcPts val="200"/>
              </a:spcBef>
              <a:spcAft>
                <a:spcPts val="0"/>
              </a:spcAft>
            </a:pPr>
            <a:r>
              <a:rPr lang="cs-CZ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Výrazně méně často se objevuje </a:t>
            </a:r>
            <a:r>
              <a:rPr lang="cs-CZ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odhad do </a:t>
            </a:r>
            <a:r>
              <a:rPr lang="cs-CZ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1000 </a:t>
            </a:r>
            <a:r>
              <a:rPr lang="cs-CZ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případů a naopak mírně </a:t>
            </a:r>
            <a:r>
              <a:rPr lang="cs-CZ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častěji </a:t>
            </a:r>
            <a:r>
              <a:rPr lang="cs-CZ" sz="1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 objevují hodnoty převyšující 5 000. </a:t>
            </a:r>
          </a:p>
          <a:p>
            <a:pPr lvl="1">
              <a:spcBef>
                <a:spcPts val="200"/>
              </a:spcBef>
              <a:spcAft>
                <a:spcPts val="0"/>
              </a:spcAft>
            </a:pPr>
            <a:r>
              <a:rPr lang="cs-CZ" sz="1200" dirty="0" smtClean="0"/>
              <a:t>Dva z pěti dotázaných se však nedokáží nebo nechtějí k dané otázce vůbec vyjádřit (+13 % vs. 2015).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cs-CZ" dirty="0" smtClean="0"/>
              <a:t>Téměř polovina </a:t>
            </a:r>
            <a:r>
              <a:rPr lang="cs-CZ" dirty="0"/>
              <a:t>dotázaných odhaduje, že na policii je </a:t>
            </a:r>
            <a:r>
              <a:rPr lang="cs-CZ" dirty="0" smtClean="0"/>
              <a:t>nahlášeno </a:t>
            </a:r>
            <a:r>
              <a:rPr lang="cs-CZ" dirty="0"/>
              <a:t>maximálně 40 procent těchto </a:t>
            </a:r>
            <a:r>
              <a:rPr lang="cs-CZ" dirty="0" smtClean="0"/>
              <a:t>případů (-3 % vs. 2015). 45 % respondentů </a:t>
            </a:r>
            <a:r>
              <a:rPr lang="cs-CZ" dirty="0"/>
              <a:t>se </a:t>
            </a:r>
            <a:r>
              <a:rPr lang="cs-CZ" dirty="0" smtClean="0"/>
              <a:t>kloní </a:t>
            </a:r>
            <a:r>
              <a:rPr lang="cs-CZ" dirty="0"/>
              <a:t>k názoru, že ze všech případů znásilnění je pachatel odsouzen maximálně v 30 </a:t>
            </a:r>
            <a:r>
              <a:rPr lang="cs-CZ" dirty="0" smtClean="0"/>
              <a:t>procentech (-2 %).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cs-CZ" sz="1200" dirty="0" smtClean="0"/>
              <a:t>V obou případech se zdvojnásobil počet odpovědí u varianty „nevím“.</a:t>
            </a:r>
            <a:endParaRPr lang="cs-CZ" sz="12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Stále poměrně významná část dotázaných označuje za nejčastějšího </a:t>
            </a:r>
            <a:r>
              <a:rPr lang="cs-CZ" dirty="0"/>
              <a:t>pachatele znásilnění </a:t>
            </a:r>
            <a:r>
              <a:rPr lang="cs-CZ" dirty="0" smtClean="0"/>
              <a:t>nějakou </a:t>
            </a:r>
            <a:r>
              <a:rPr lang="cs-CZ" dirty="0"/>
              <a:t>neznámou, cizí osobu (44 %). Toto přesvědčení v čase přece jen slábne (-11 % vs. 2015). Naopak narůstá podíl </a:t>
            </a:r>
            <a:r>
              <a:rPr lang="cs-CZ" dirty="0" smtClean="0"/>
              <a:t>respondentů, kteří </a:t>
            </a:r>
            <a:r>
              <a:rPr lang="cs-CZ" dirty="0"/>
              <a:t>se domnívají, že jde o osobu známou (47 %; +7 %).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Již více než třetina respondentů si myslí (36 %), že pachatelem je známá osoba, která </a:t>
            </a:r>
            <a:r>
              <a:rPr lang="cs-CZ" dirty="0" smtClean="0"/>
              <a:t>s</a:t>
            </a:r>
            <a:r>
              <a:rPr lang="cs-CZ" dirty="0"/>
              <a:t> obětí nežije v manželství či partnerství </a:t>
            </a:r>
            <a:r>
              <a:rPr lang="cs-CZ" sz="1200" dirty="0"/>
              <a:t>(známý, kolega, příbuzný či bývalý partner)</a:t>
            </a:r>
            <a:r>
              <a:rPr lang="cs-CZ" dirty="0"/>
              <a:t> a každý desátý se přiklání k variantě, že nejčastějším pachatelem je osoba, která s obětí žije v manželském či partnerském vztahu (+5 %). Dvojnásobně více dotázaných však nedokáže odpovědět (10 %). </a:t>
            </a:r>
          </a:p>
          <a:p>
            <a:endParaRPr lang="cs-CZ" dirty="0" smtClean="0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683568" y="6093296"/>
            <a:ext cx="14401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None/>
            </a:pPr>
            <a:r>
              <a:rPr lang="en-US" sz="800" i="1" dirty="0" smtClean="0">
                <a:solidFill>
                  <a:schemeClr val="bg2"/>
                </a:solidFill>
                <a:latin typeface="+mn-lt"/>
              </a:rPr>
              <a:t>*</a:t>
            </a:r>
            <a:r>
              <a:rPr lang="cs-CZ" sz="800" i="1" dirty="0" smtClean="0">
                <a:solidFill>
                  <a:schemeClr val="bg2"/>
                </a:solidFill>
                <a:latin typeface="+mn-lt"/>
              </a:rPr>
              <a:t>odhady nad 100 000.</a:t>
            </a:r>
            <a:endParaRPr lang="cs-CZ" sz="800" i="1" dirty="0">
              <a:solidFill>
                <a:schemeClr val="bg2"/>
              </a:solidFill>
              <a:latin typeface="+mn-lt"/>
            </a:endParaRPr>
          </a:p>
        </p:txBody>
      </p:sp>
      <p:cxnSp>
        <p:nvCxnSpPr>
          <p:cNvPr id="3" name="Přímá spojnice 2"/>
          <p:cNvCxnSpPr/>
          <p:nvPr/>
        </p:nvCxnSpPr>
        <p:spPr>
          <a:xfrm>
            <a:off x="899592" y="6093296"/>
            <a:ext cx="15121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85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000" b="0" dirty="0" smtClean="0">
                <a:latin typeface="+mn-lt"/>
              </a:rPr>
              <a:t>PROBLEMATIKA NÁSILÍ NA ŽENÁCH OPTIKOU ČESKÉ POPULACE</a:t>
            </a:r>
            <a:endParaRPr lang="cs-CZ" altLang="cs-CZ" sz="20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8363272" cy="4425950"/>
          </a:xfrm>
        </p:spPr>
        <p:txBody>
          <a:bodyPr/>
          <a:lstStyle/>
          <a:p>
            <a:r>
              <a:rPr lang="cs-CZ" dirty="0" smtClean="0"/>
              <a:t>Detailnější pohled ukazuje na některá nová zjištění:</a:t>
            </a:r>
            <a:endParaRPr lang="cs-CZ" dirty="0"/>
          </a:p>
          <a:p>
            <a:pPr lvl="1"/>
            <a:r>
              <a:rPr lang="cs-CZ" sz="1200" dirty="0" smtClean="0"/>
              <a:t>Rozdíl mezi pohledem mužů a žen již není tak diametrální. Výrazně častěji jako neznámého původce znásilnění vidí spíše ženy se základním vzděláním a muži s výučním listem. Celkový vliv pohlaví se tak vytrácí. Rozdíly jsou spíše ve specifických podskupinách. </a:t>
            </a:r>
          </a:p>
          <a:p>
            <a:pPr lvl="1"/>
            <a:r>
              <a:rPr lang="cs-CZ" sz="1200" dirty="0" smtClean="0"/>
              <a:t>Neznámou osobu za pachatele častěji považují spíše nejmladší dotázaní 18 - 24 let, lidé se základním vzděláním, nezaměstnaní, studenti nebo manuálně pracující, obecně lidé s nižším a nejnižším socioekonomickým statusem, nevyužívající internet příliš často.</a:t>
            </a:r>
          </a:p>
          <a:p>
            <a:pPr lvl="1"/>
            <a:r>
              <a:rPr lang="cs-CZ" sz="1200" dirty="0" smtClean="0"/>
              <a:t>Názor, </a:t>
            </a:r>
            <a:r>
              <a:rPr lang="cs-CZ" sz="1200" dirty="0"/>
              <a:t>že nejčastějším pachatelem je známá osoba, která s obětí nežije v manželském či partnerském </a:t>
            </a:r>
            <a:r>
              <a:rPr lang="cs-CZ" sz="1200" dirty="0" smtClean="0"/>
              <a:t>vztahu, sdílí častěji lidé ve věku 25 - 44 let, lidé s VŠ, střední řídící pracovníci a nemanuální pracovníci a lidé s vyššími příjmy.</a:t>
            </a:r>
          </a:p>
          <a:p>
            <a:pPr lvl="1"/>
            <a:r>
              <a:rPr lang="cs-CZ" sz="1200" dirty="0" smtClean="0"/>
              <a:t>Známou osobu žijící v manželství či partnerství vidí jako nejčastějšího viníka zejména lidé s vysokoškolským vzděláním, osoby v domácnosti, osoby s nejnižšími příjmy, ale naopak osoby se středním a nejvyšším socioekonomickým statusem. 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Stále </a:t>
            </a:r>
            <a:r>
              <a:rPr lang="cs-CZ" dirty="0">
                <a:solidFill>
                  <a:schemeClr val="tx1"/>
                </a:solidFill>
              </a:rPr>
              <a:t>zůstává určitou částí veřejnosti akceptovaný stereotypní pohled, kterým legitimizují násilí na ženách (mohla si za to sama, protože se nevhodně chovala, oblékla, chodila, kam neměla…).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8553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400" b="0" dirty="0" smtClean="0">
                <a:latin typeface="+mn-lt"/>
              </a:rPr>
              <a:t>PROBLEMATIKA NÁSILÍ NA ŽENÁCH OPTIKOU ČESKÉ POPULACE</a:t>
            </a:r>
            <a:endParaRPr lang="cs-CZ" altLang="cs-CZ" sz="24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213"/>
            <a:ext cx="8363272" cy="4425950"/>
          </a:xfrm>
        </p:spPr>
        <p:txBody>
          <a:bodyPr/>
          <a:lstStyle/>
          <a:p>
            <a:r>
              <a:rPr lang="cs-CZ" dirty="0" smtClean="0"/>
              <a:t>Alespoň </a:t>
            </a:r>
            <a:r>
              <a:rPr lang="cs-CZ" dirty="0"/>
              <a:t>v jedné popsané situaci považuje ženu </a:t>
            </a:r>
            <a:r>
              <a:rPr lang="cs-CZ" dirty="0" smtClean="0"/>
              <a:t>za minimálně částečně spoluzodpovědnou </a:t>
            </a:r>
            <a:r>
              <a:rPr lang="cs-CZ" dirty="0"/>
              <a:t>za svoje znásilnění až </a:t>
            </a:r>
            <a:r>
              <a:rPr lang="cs-CZ" dirty="0" smtClean="0"/>
              <a:t>58 </a:t>
            </a:r>
            <a:r>
              <a:rPr lang="cs-CZ" dirty="0"/>
              <a:t>% dospělé české </a:t>
            </a:r>
            <a:r>
              <a:rPr lang="cs-CZ" dirty="0" smtClean="0"/>
              <a:t>populace (-5 % vs. 2015</a:t>
            </a:r>
            <a:r>
              <a:rPr lang="cs-CZ" dirty="0"/>
              <a:t>). Názory na </a:t>
            </a:r>
            <a:r>
              <a:rPr lang="cs-CZ" dirty="0" err="1"/>
              <a:t>sterotypizaci</a:t>
            </a:r>
            <a:r>
              <a:rPr lang="cs-CZ" dirty="0"/>
              <a:t> násilí se odvíjí zejména od vzdělání. Obecně platí, že s rostoucím vzděláním klesá míry předsudků. U středoškolského vzdělání je míra </a:t>
            </a:r>
            <a:r>
              <a:rPr lang="cs-CZ" dirty="0" err="1"/>
              <a:t>stereotypizace</a:t>
            </a:r>
            <a:r>
              <a:rPr lang="cs-CZ" dirty="0"/>
              <a:t> větší u mužů než u žen.</a:t>
            </a:r>
          </a:p>
          <a:p>
            <a:pPr lvl="1"/>
            <a:r>
              <a:rPr lang="cs-CZ" sz="1200" dirty="0" smtClean="0"/>
              <a:t>Celkově největší </a:t>
            </a:r>
            <a:r>
              <a:rPr lang="cs-CZ" sz="1200" dirty="0"/>
              <a:t>afinitu ke </a:t>
            </a:r>
            <a:r>
              <a:rPr lang="cs-CZ" sz="1200" dirty="0" err="1"/>
              <a:t>stereotypizaci</a:t>
            </a:r>
            <a:r>
              <a:rPr lang="cs-CZ" sz="1200" dirty="0"/>
              <a:t> vykazují:</a:t>
            </a:r>
          </a:p>
          <a:p>
            <a:pPr marL="1200150" lvl="2" indent="-285750">
              <a:buClr>
                <a:schemeClr val="bg2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sz="1200" dirty="0" smtClean="0"/>
              <a:t>o něco více muži než ženy,</a:t>
            </a:r>
            <a:endParaRPr lang="cs-CZ" sz="1200" dirty="0"/>
          </a:p>
          <a:p>
            <a:pPr marL="1200150" lvl="2" indent="-285750">
              <a:buClr>
                <a:schemeClr val="bg2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sz="1200" dirty="0" smtClean="0"/>
              <a:t>zejména lidé se základním vzděláním, mírně více lidé starší 55 let, </a:t>
            </a:r>
          </a:p>
          <a:p>
            <a:pPr marL="1200150" lvl="2" indent="-285750">
              <a:buClr>
                <a:schemeClr val="bg2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sz="1200" dirty="0" smtClean="0"/>
              <a:t>zejména důchodci a nezaměstnaní,</a:t>
            </a:r>
            <a:endParaRPr lang="cs-CZ" sz="1200" dirty="0"/>
          </a:p>
          <a:p>
            <a:pPr marL="1200150" lvl="2" indent="-285750">
              <a:buClr>
                <a:schemeClr val="bg2"/>
              </a:buClr>
              <a:buSzPct val="100000"/>
              <a:buFont typeface="Courier New" panose="02070309020205020404" pitchFamily="49" charset="0"/>
              <a:buChar char="o"/>
            </a:pPr>
            <a:r>
              <a:rPr lang="cs-CZ" sz="1200" dirty="0" smtClean="0"/>
              <a:t>lidé s nejnižším </a:t>
            </a:r>
            <a:r>
              <a:rPr lang="cs-CZ" sz="1200" dirty="0"/>
              <a:t>socioekonomickým </a:t>
            </a:r>
            <a:r>
              <a:rPr lang="cs-CZ" sz="1200" dirty="0" smtClean="0"/>
              <a:t>statusem.</a:t>
            </a:r>
            <a:endParaRPr lang="cs-CZ" sz="1200" dirty="0"/>
          </a:p>
          <a:p>
            <a:endParaRPr lang="cs-CZ" dirty="0"/>
          </a:p>
          <a:p>
            <a:r>
              <a:rPr lang="cs-CZ" dirty="0" smtClean="0"/>
              <a:t>Nejvíce </a:t>
            </a:r>
            <a:r>
              <a:rPr lang="cs-CZ" dirty="0"/>
              <a:t>respondentů přitom alespoň částečnou spoluodpovědnost ženy vnímá v případě, že se žena chovala koketně (až </a:t>
            </a:r>
            <a:r>
              <a:rPr lang="cs-CZ" dirty="0" smtClean="0"/>
              <a:t>42 %; -3 % ) </a:t>
            </a:r>
            <a:r>
              <a:rPr lang="cs-CZ" dirty="0"/>
              <a:t>nebo byla opilá </a:t>
            </a:r>
            <a:r>
              <a:rPr lang="cs-CZ" dirty="0" smtClean="0"/>
              <a:t>(37 %; -6 %), případně neřekla jasné „ne“ (32 %; -5 %), měla sexy nebo vyzývavé oblečení (30 %; -7 %).  </a:t>
            </a:r>
            <a:endParaRPr lang="cs-CZ" dirty="0"/>
          </a:p>
          <a:p>
            <a:endParaRPr lang="cs-CZ" sz="1200" dirty="0"/>
          </a:p>
          <a:p>
            <a:r>
              <a:rPr lang="cs-CZ" dirty="0"/>
              <a:t>Pokud se žena chovala koketně, jsou o její částečné nebo plné spoluvině přesvědčeni </a:t>
            </a:r>
            <a:r>
              <a:rPr lang="cs-CZ" dirty="0" smtClean="0"/>
              <a:t>více:</a:t>
            </a:r>
            <a:endParaRPr lang="cs-CZ" dirty="0"/>
          </a:p>
          <a:p>
            <a:pPr lvl="1"/>
            <a:r>
              <a:rPr lang="cs-CZ" sz="1200" dirty="0"/>
              <a:t>muži (souhrnně až </a:t>
            </a:r>
            <a:r>
              <a:rPr lang="cs-CZ" sz="1200" dirty="0" smtClean="0"/>
              <a:t>45 </a:t>
            </a:r>
            <a:r>
              <a:rPr lang="cs-CZ" sz="1200" dirty="0"/>
              <a:t>%), </a:t>
            </a:r>
            <a:r>
              <a:rPr lang="cs-CZ" sz="1200" dirty="0" smtClean="0"/>
              <a:t>dotázaní starší 65 </a:t>
            </a:r>
            <a:r>
              <a:rPr lang="cs-CZ" sz="1200" dirty="0"/>
              <a:t>let </a:t>
            </a:r>
            <a:r>
              <a:rPr lang="cs-CZ" sz="1200" dirty="0" smtClean="0"/>
              <a:t>(50 </a:t>
            </a:r>
            <a:r>
              <a:rPr lang="cs-CZ" sz="1200" dirty="0"/>
              <a:t>%), </a:t>
            </a:r>
            <a:r>
              <a:rPr lang="cs-CZ" sz="1200" dirty="0" smtClean="0"/>
              <a:t>se ZŠ (48 %), důchodci (47 %), s nižším středním  statusem C2 (47 %) nebo nejnižším E (50 %), z malých obcí (46 %) anebo naopak z Prahy (48 %).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88515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_print_šablona_final">
  <a:themeElements>
    <a:clrScheme name="MVV">
      <a:dk1>
        <a:srgbClr val="000000"/>
      </a:dk1>
      <a:lt1>
        <a:srgbClr val="FFFFFF"/>
      </a:lt1>
      <a:dk2>
        <a:srgbClr val="000000"/>
      </a:dk2>
      <a:lt2>
        <a:srgbClr val="939598"/>
      </a:lt2>
      <a:accent1>
        <a:srgbClr val="2576AD"/>
      </a:accent1>
      <a:accent2>
        <a:srgbClr val="6AB0DF"/>
      </a:accent2>
      <a:accent3>
        <a:srgbClr val="FF6566"/>
      </a:accent3>
      <a:accent4>
        <a:srgbClr val="BF0000"/>
      </a:accent4>
      <a:accent5>
        <a:srgbClr val="D1E0EF"/>
      </a:accent5>
      <a:accent6>
        <a:srgbClr val="92D050"/>
      </a:accent6>
      <a:hlink>
        <a:srgbClr val="0070C0"/>
      </a:hlink>
      <a:folHlink>
        <a:srgbClr val="FF0000"/>
      </a:folHlink>
    </a:clrScheme>
    <a:fontScheme name="PP_print_šablona_final">
      <a:majorFont>
        <a:latin typeface="Arial Narrow"/>
        <a:ea typeface=""/>
        <a:cs typeface=""/>
      </a:majorFont>
      <a:minorFont>
        <a:latin typeface="Arial Narrow CE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P_print_šablona_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print_šablona_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print_šablona_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print_šablona_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print_šablona_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print_šablona_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print_šablona_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print_šablona_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print_šablona_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print_šablona_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print_šablona_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print_šablona_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A813FFCD3ECE54C96C98A84127AF179" ma:contentTypeVersion="8" ma:contentTypeDescription="Vytvoří nový dokument" ma:contentTypeScope="" ma:versionID="ea67ad81838603bd603b56c749eab969">
  <xsd:schema xmlns:xsd="http://www.w3.org/2001/XMLSchema" xmlns:xs="http://www.w3.org/2001/XMLSchema" xmlns:p="http://schemas.microsoft.com/office/2006/metadata/properties" xmlns:ns2="ec8a5458-7fc3-4335-b22a-2fb2f926eae7" xmlns:ns3="be8d99d0-823b-4a6a-a097-53ceebb5eabe" targetNamespace="http://schemas.microsoft.com/office/2006/metadata/properties" ma:root="true" ma:fieldsID="551a482c373047f0b65311fadc0d40e5" ns2:_="" ns3:_="">
    <xsd:import namespace="ec8a5458-7fc3-4335-b22a-2fb2f926eae7"/>
    <xsd:import namespace="be8d99d0-823b-4a6a-a097-53ceebb5eab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8a5458-7fc3-4335-b22a-2fb2f926eae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8d99d0-823b-4a6a-a097-53ceebb5ea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61802B2-BC84-4497-8248-2A13D311C5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8a5458-7fc3-4335-b22a-2fb2f926eae7"/>
    <ds:schemaRef ds:uri="be8d99d0-823b-4a6a-a097-53ceebb5ea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08812E-F102-4085-AD48-7D22172545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D67610-D7A0-4CCD-ABF1-269EDBDFB838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purl.org/dc/dcmitype/"/>
    <ds:schemaRef ds:uri="ec8a5458-7fc3-4335-b22a-2fb2f926eae7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be8d99d0-823b-4a6a-a097-53ceebb5eab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PP_sablona_print</Template>
  <TotalTime>8958</TotalTime>
  <Words>3297</Words>
  <Application>Microsoft Office PowerPoint</Application>
  <PresentationFormat>Předvádění na obrazovce (4:3)</PresentationFormat>
  <Paragraphs>1262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31</vt:i4>
      </vt:variant>
    </vt:vector>
  </HeadingPairs>
  <TitlesOfParts>
    <vt:vector size="41" baseType="lpstr">
      <vt:lpstr>Arial</vt:lpstr>
      <vt:lpstr>Arial Narrow</vt:lpstr>
      <vt:lpstr>Arial Narrow CE</vt:lpstr>
      <vt:lpstr>Calibri</vt:lpstr>
      <vt:lpstr>Courier New</vt:lpstr>
      <vt:lpstr>Times New Roman</vt:lpstr>
      <vt:lpstr>Wingdings</vt:lpstr>
      <vt:lpstr>Wingdings 2</vt:lpstr>
      <vt:lpstr>PP_print_šablona_final</vt:lpstr>
      <vt:lpstr>Vlastní návrh</vt:lpstr>
      <vt:lpstr>Prezentace aplikace PowerPoint</vt:lpstr>
      <vt:lpstr>1. DESIGN VÝZKUMU</vt:lpstr>
      <vt:lpstr>DESIGN VÝZKUMU</vt:lpstr>
      <vt:lpstr>DESIGN VÝZKUMU</vt:lpstr>
      <vt:lpstr>2. SHRNUTÍ HLAVNÍCH ZJIŠTĚNÍ</vt:lpstr>
      <vt:lpstr>SHRNUTÍ HLAVNÍCH ZJIŠTĚNÍ</vt:lpstr>
      <vt:lpstr>3. PROBLEMATIKA NÁSILÍ NA ŽENÁCH OPTIKOU ČESKÉ POPULACE</vt:lpstr>
      <vt:lpstr>PROBLEMATIKA NÁSILÍ NA ŽENÁCH OPTIKOU ČESKÉ POPULACE</vt:lpstr>
      <vt:lpstr>PROBLEMATIKA NÁSILÍ NA ŽENÁCH OPTIKOU ČESKÉ POPULACE</vt:lpstr>
      <vt:lpstr>PROBLEMATIKA NÁSILÍ NA ŽENÁCH OPTIKOU ČESKÉ POPULACE</vt:lpstr>
      <vt:lpstr>PROBLEMATIKA NÁSILÍ NA ŽENÁCH OPTIKOU ČESKÉ POPULACE</vt:lpstr>
      <vt:lpstr>Odhad počtu znásilnění v ČR a procento případů nahlášených PČR</vt:lpstr>
      <vt:lpstr>Nejčastější pachatelé znásilnění a odhad podílu jejich odsouzení</vt:lpstr>
      <vt:lpstr>Nejčastější pachatel znásilnění dle sociodemografických charakteristik</vt:lpstr>
      <vt:lpstr>Hodnocení spoluodpovědnosti ženy za znásilnění v různých situacích</vt:lpstr>
      <vt:lpstr>Žena je spoluodpovědná (min. u 1 situace) dle sociodemografických charakteristik</vt:lpstr>
      <vt:lpstr>Žena je minimálně částečně spoluodpovědná (min. u 1 situace) dle sociodemografických charakteristik</vt:lpstr>
      <vt:lpstr>Identifikace osob s největší mírou přisuzování alespoň částečné spoluzodpovědnosti</vt:lpstr>
      <vt:lpstr>Spoluodpovědnost ženy, pokud se chovala koketně dle sociodemografických charakteristik</vt:lpstr>
      <vt:lpstr>Spoluodpovědnost ženy, pokud byla opilá dle sociodemografických charakteristik</vt:lpstr>
      <vt:lpstr>Spoluodpovědnost ženy, pokud neřekla muži jasné “ne“ dle sociodemografických charakteristik</vt:lpstr>
      <vt:lpstr>Spoluodpovědnost ženy, pokud měla sexy nebo vyzývavé oblečení dle sociodemografických charakteristik</vt:lpstr>
      <vt:lpstr>Spoluodpovědnost ženy, pokud procházela bez doprovodu nebezpečným místem dle sociodemografických charakteristik</vt:lpstr>
      <vt:lpstr>Spoluodpovědnost ženy, pokud se o ní ví, že měla mnoho sexuálních partnerů dle sociodemografických charakteristik</vt:lpstr>
      <vt:lpstr>4. VNÍMÁNÍ SITUACE V OBLASTI NÁSILÍ NA ŽENÁCH V ČR</vt:lpstr>
      <vt:lpstr>Vnímání násilí na ženách jako problém v rámci ČR a míra jeho prevence</vt:lpstr>
      <vt:lpstr>Vnímání násilí na ženách jako problém v rámci ČR dle sociodemografických charakteristik</vt:lpstr>
      <vt:lpstr>Zvažování většího zaměření ČR na prevenci násilí na ženách dle sociodemografických charakteristik</vt:lpstr>
      <vt:lpstr>Vztah mezi vnímáním situace v oblasti násilí na ženách a potřebou prevence v rámci ČR</vt:lpstr>
      <vt:lpstr>Příloha – Profil respondentů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Skotnica</dc:creator>
  <cp:lastModifiedBy>Kateřina Šaldová</cp:lastModifiedBy>
  <cp:revision>428</cp:revision>
  <dcterms:created xsi:type="dcterms:W3CDTF">2015-08-14T08:48:40Z</dcterms:created>
  <dcterms:modified xsi:type="dcterms:W3CDTF">2018-11-02T10:24:50Z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0x0101007A813FFCD3ECE54C96C98A84127AF179</vt:lpwstr>
  </property>
</Properties>
</file>